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12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81" r:id="rId3"/>
    <p:sldId id="257" r:id="rId4"/>
    <p:sldId id="258" r:id="rId5"/>
    <p:sldId id="262" r:id="rId6"/>
    <p:sldId id="263" r:id="rId7"/>
    <p:sldId id="270" r:id="rId8"/>
    <p:sldId id="261" r:id="rId9"/>
    <p:sldId id="271" r:id="rId10"/>
    <p:sldId id="272" r:id="rId11"/>
    <p:sldId id="273" r:id="rId12"/>
    <p:sldId id="274" r:id="rId13"/>
    <p:sldId id="275" r:id="rId14"/>
    <p:sldId id="276" r:id="rId15"/>
    <p:sldId id="282" r:id="rId16"/>
    <p:sldId id="283" r:id="rId17"/>
    <p:sldId id="277" r:id="rId18"/>
    <p:sldId id="279" r:id="rId19"/>
    <p:sldId id="285" r:id="rId20"/>
    <p:sldId id="287" r:id="rId21"/>
    <p:sldId id="288" r:id="rId22"/>
    <p:sldId id="290" r:id="rId23"/>
    <p:sldId id="278" r:id="rId24"/>
    <p:sldId id="286" r:id="rId25"/>
    <p:sldId id="284" r:id="rId26"/>
    <p:sldId id="291" r:id="rId27"/>
    <p:sldId id="289" r:id="rId28"/>
    <p:sldId id="293" r:id="rId29"/>
    <p:sldId id="294" r:id="rId30"/>
    <p:sldId id="292" r:id="rId31"/>
    <p:sldId id="269" r:id="rId3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32" charset="0"/>
        <a:ea typeface="Arial" pitchFamily="-32" charset="0"/>
        <a:cs typeface="Arial" pitchFamily="-32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32" charset="0"/>
        <a:ea typeface="Arial" pitchFamily="-32" charset="0"/>
        <a:cs typeface="Arial" pitchFamily="-32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32" charset="0"/>
        <a:ea typeface="Arial" pitchFamily="-32" charset="0"/>
        <a:cs typeface="Arial" pitchFamily="-32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32" charset="0"/>
        <a:ea typeface="Arial" pitchFamily="-32" charset="0"/>
        <a:cs typeface="Arial" pitchFamily="-32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32" charset="0"/>
        <a:ea typeface="Arial" pitchFamily="-32" charset="0"/>
        <a:cs typeface="Arial" pitchFamily="-32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32" charset="0"/>
        <a:ea typeface="Arial" pitchFamily="-32" charset="0"/>
        <a:cs typeface="Arial" pitchFamily="-32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32" charset="0"/>
        <a:ea typeface="Arial" pitchFamily="-32" charset="0"/>
        <a:cs typeface="Arial" pitchFamily="-32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32" charset="0"/>
        <a:ea typeface="Arial" pitchFamily="-32" charset="0"/>
        <a:cs typeface="Arial" pitchFamily="-32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32" charset="0"/>
        <a:ea typeface="Arial" pitchFamily="-32" charset="0"/>
        <a:cs typeface="Arial" pitchFamily="-32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620E75E-CE84-4F64-BBBB-F86B6E4F3DD1}" type="datetimeFigureOut">
              <a:rPr lang="en-US"/>
              <a:pPr/>
              <a:t>3/4/2014</a:t>
            </a:fld>
            <a:endParaRPr lang="en-US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49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49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5924189-6305-455F-AD07-7E473BF5461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4804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pitchFamily="-3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pitchFamily="-3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pitchFamily="-3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pitchFamily="-32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Calibri" pitchFamily="-32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Calibri" pitchFamily="-32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Calibri" pitchFamily="-32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Calibri" pitchFamily="-32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Calibri" pitchFamily="-32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Calibri" pitchFamily="-32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Calibri" pitchFamily="-32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Calibri" pitchFamily="-32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Calibri" pitchFamily="-32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Calibri" pitchFamily="-32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Calibri" pitchFamily="-32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Calibri" pitchFamily="-32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Calibri" pitchFamily="-32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Calibri" pitchFamily="-32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24189-6305-455F-AD07-7E473BF5461F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01197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Calibri" pitchFamily="-32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Calibri" pitchFamily="-32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Calibri" pitchFamily="-32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Calibri" pitchFamily="-32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Calibri" pitchFamily="-32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Calibri" pitchFamily="-32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Calibri" pitchFamily="-32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Calibri" pitchFamily="-32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Calibri" pitchFamily="-32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Calibri" pitchFamily="-32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Calibri" pitchFamily="-32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Calibri" pitchFamily="-32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Calibri" pitchFamily="-32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Calibri" pitchFamily="-32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85025" y="677863"/>
            <a:ext cx="1292225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Title Placeholder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ln/>
        </p:spPr>
        <p:txBody>
          <a:bodyPr/>
          <a:lstStyle>
            <a:lvl1pPr marL="0" indent="0">
              <a:defRPr sz="3600" b="1" smtClean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</a:p>
        </p:txBody>
      </p:sp>
      <p:sp>
        <p:nvSpPr>
          <p:cNvPr id="27651" name="Text Placeholder 2"/>
          <p:cNvSpPr>
            <a:spLocks noGrp="1"/>
          </p:cNvSpPr>
          <p:nvPr>
            <p:ph type="subTitle" idx="1"/>
          </p:nvPr>
        </p:nvSpPr>
        <p:spPr>
          <a:xfrm>
            <a:off x="714375" y="3543300"/>
            <a:ext cx="7715250" cy="1597025"/>
          </a:xfrm>
        </p:spPr>
        <p:txBody>
          <a:bodyPr/>
          <a:lstStyle>
            <a:lvl1pPr marL="0" indent="0">
              <a:buFont typeface="Arial" charset="0"/>
              <a:buNone/>
              <a:defRPr sz="1600" smtClean="0"/>
            </a:lvl1pPr>
          </a:lstStyle>
          <a:p>
            <a:r>
              <a:rPr lang="en-US" smtClean="0"/>
              <a:t>Click to edit Master subtitle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9845620-EE47-4BED-AF4F-7E01B4D9C853}" type="datetimeFigureOut">
              <a:rPr lang="en-US"/>
              <a:pPr/>
              <a:t>3/4/2014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C749241-E597-4DB9-BA63-5E634FFBB89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1ADB29A-36A0-4C5D-B9DB-F4080052032E}" type="datetimeFigureOut">
              <a:rPr lang="en-US"/>
              <a:pPr/>
              <a:t>3/4/2014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07C791-E8A8-4913-84B4-8A9BE9CEA38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gline">
    <p:bg bwMode="ltGray"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18475" y="217488"/>
            <a:ext cx="708025" cy="69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9" descr="campaign theme stacked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33525" y="2374900"/>
            <a:ext cx="6054725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F1B8459-EC75-4C38-BD88-CEEB173E8DD0}" type="datetimeFigureOut">
              <a:rPr lang="en-US"/>
              <a:pPr/>
              <a:t>3/4/2014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5CBEF54-DE81-431F-A8A3-491CC8FA2E96}" type="slidenum">
              <a:rPr lang="en-US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937" y="379970"/>
            <a:ext cx="7807325" cy="484187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E9316FD-C572-4671-9FBC-A965CAD65567}" type="datetimeFigureOut">
              <a:rPr lang="en-US"/>
              <a:pPr/>
              <a:t>3/4/2014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475B8A-AC40-44AA-998A-7D67178DA59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End Slide">
    <p:bg bwMode="ltGray"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18475" y="217488"/>
            <a:ext cx="708025" cy="69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1371601"/>
            <a:ext cx="7239000" cy="3047999"/>
          </a:xfrm>
        </p:spPr>
        <p:txBody>
          <a:bodyPr anchor="ctr">
            <a:normAutofit/>
          </a:bodyPr>
          <a:lstStyle>
            <a:lvl1pPr>
              <a:defRPr sz="32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1938" y="304799"/>
            <a:ext cx="7586662" cy="415925"/>
          </a:xfrm>
          <a:noFill/>
          <a:ln>
            <a:noFill/>
          </a:ln>
          <a:extLst/>
        </p:spPr>
        <p:txBody>
          <a:bodyPr anchor="b"/>
          <a:lstStyle>
            <a:lvl1pPr marL="0" indent="0">
              <a:buNone/>
              <a:defRPr lang="en-US" sz="2000" dirty="0"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E93AF5E-294A-4F92-9BAC-B6070522C11C}" type="datetimeFigureOut">
              <a:rPr lang="en-US"/>
              <a:pPr/>
              <a:t>3/4/2014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0657F48-65E4-4BE4-9A06-9C4BA2E5BB9C}" type="slidenum">
              <a:rPr lang="en-US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End Slide">
    <p:bg bwMode="ltGray"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18475" y="217488"/>
            <a:ext cx="708025" cy="69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1371601"/>
            <a:ext cx="7239000" cy="3047999"/>
          </a:xfrm>
        </p:spPr>
        <p:txBody>
          <a:bodyPr anchor="ctr">
            <a:normAutofit/>
          </a:bodyPr>
          <a:lstStyle>
            <a:lvl1pPr>
              <a:defRPr sz="32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1938" y="304799"/>
            <a:ext cx="7586662" cy="415925"/>
          </a:xfrm>
          <a:noFill/>
          <a:ln>
            <a:noFill/>
          </a:ln>
          <a:extLst/>
        </p:spPr>
        <p:txBody>
          <a:bodyPr anchor="b"/>
          <a:lstStyle>
            <a:lvl1pPr marL="0" indent="0">
              <a:buNone/>
              <a:defRPr lang="en-US" sz="2000" dirty="0"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D85E9B6-BD19-4478-A1EF-8202C17C9DAC}" type="datetimeFigureOut">
              <a:rPr lang="en-US"/>
              <a:pPr/>
              <a:t>3/4/2014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CD0F617-14A5-4F7C-869E-8CD27A23ADC9}" type="slidenum">
              <a:rPr lang="en-US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End Slide">
    <p:bg bwMode="ltGray"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18475" y="217488"/>
            <a:ext cx="708025" cy="69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1371601"/>
            <a:ext cx="7239000" cy="3047999"/>
          </a:xfrm>
        </p:spPr>
        <p:txBody>
          <a:bodyPr anchor="ctr">
            <a:normAutofit/>
          </a:bodyPr>
          <a:lstStyle>
            <a:lvl1pPr>
              <a:defRPr sz="32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1938" y="304799"/>
            <a:ext cx="7586662" cy="415925"/>
          </a:xfrm>
          <a:noFill/>
          <a:ln>
            <a:noFill/>
          </a:ln>
          <a:extLst/>
        </p:spPr>
        <p:txBody>
          <a:bodyPr anchor="b"/>
          <a:lstStyle>
            <a:lvl1pPr marL="0" indent="0">
              <a:buNone/>
              <a:defRPr lang="en-US" sz="2000" dirty="0"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A0E85F5-AC06-4C52-9A33-AB92CC96A974}" type="datetimeFigureOut">
              <a:rPr lang="en-US"/>
              <a:pPr/>
              <a:t>3/4/2014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7D13687-BB86-4812-9CAC-B8055DED1B2E}" type="slidenum">
              <a:rPr lang="en-US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FD7A0D7-38CF-4461-B457-48980ABA6264}" type="datetimeFigureOut">
              <a:rPr lang="en-US"/>
              <a:pPr/>
              <a:t>3/4/2014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79CCF4-49FF-4AEA-9D1A-854D5A75D86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6783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938" y="304799"/>
            <a:ext cx="7891462" cy="415925"/>
          </a:xfrm>
          <a:noFill/>
          <a:ln>
            <a:noFill/>
          </a:ln>
          <a:extLst/>
        </p:spPr>
        <p:txBody>
          <a:bodyPr/>
          <a:lstStyle>
            <a:lvl1pPr>
              <a:defRPr lang="en-US" sz="200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6783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0827AD1-9CEB-4831-85BF-0D3CE73341AB}" type="datetimeFigureOut">
              <a:rPr lang="en-US"/>
              <a:pPr/>
              <a:t>3/4/2014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62CC0F-DFFE-485B-9D55-96280D86EB1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938" y="304799"/>
            <a:ext cx="7739062" cy="415925"/>
          </a:xfrm>
          <a:noFill/>
          <a:ln>
            <a:noFill/>
          </a:ln>
          <a:extLst/>
        </p:spPr>
        <p:txBody>
          <a:bodyPr/>
          <a:lstStyle>
            <a:lvl1pPr>
              <a:defRPr lang="en-US" sz="200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9133F89-D0DF-4B82-BAEF-7E35A1039196}" type="datetimeFigureOut">
              <a:rPr lang="en-US"/>
              <a:pPr/>
              <a:t>3/4/2014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BFAF8D-6C0F-4697-A1D3-3A2B942047A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937" y="211668"/>
            <a:ext cx="7807325" cy="509058"/>
          </a:xfrm>
          <a:noFill/>
          <a:ln>
            <a:noFill/>
          </a:ln>
          <a:extLst/>
        </p:spPr>
        <p:txBody>
          <a:bodyPr/>
          <a:lstStyle>
            <a:lvl1pPr>
              <a:defRPr lang="en-US"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6CE90FD-388A-4FAD-BE58-A13692E9809D}" type="datetimeFigureOut">
              <a:rPr lang="en-US"/>
              <a:pPr/>
              <a:t>3/4/2014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22D76C-ACEC-4CAE-8A18-EE2FDA36E2D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246063" y="236538"/>
            <a:ext cx="78232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23900" y="1728788"/>
            <a:ext cx="7696200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fld id="{13976CF4-515D-4020-9E55-87DB320D703B}" type="datetimeFigureOut">
              <a:rPr lang="en-US"/>
              <a:pPr/>
              <a:t>3/4/2014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900">
                <a:solidFill>
                  <a:srgbClr val="898989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fld id="{820EB289-7853-4068-8B98-6D6CF4BE039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112553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FFFFFF"/>
              </a:solidFill>
              <a:ea typeface="Arial" pitchFamily="-32" charset="0"/>
              <a:cs typeface="Arial" pitchFamily="-32" charset="0"/>
            </a:endParaRPr>
          </a:p>
        </p:txBody>
      </p:sp>
      <p:pic>
        <p:nvPicPr>
          <p:cNvPr id="3080" name="Picture 1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118475" y="217488"/>
            <a:ext cx="708025" cy="69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53" r:id="rId2"/>
    <p:sldLayoutId id="2147483760" r:id="rId3"/>
    <p:sldLayoutId id="2147483761" r:id="rId4"/>
    <p:sldLayoutId id="2147483762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63" r:id="rId11"/>
  </p:sldLayoutIdLst>
  <p:transition>
    <p:fade/>
  </p:transition>
  <p:txStyles>
    <p:title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-32" charset="0"/>
        <a:defRPr sz="1600" kern="1200">
          <a:solidFill>
            <a:schemeClr val="bg1"/>
          </a:solidFill>
          <a:latin typeface="+mj-lt"/>
          <a:ea typeface="+mj-ea"/>
          <a:cs typeface="+mj-cs"/>
        </a:defRPr>
      </a:lvl1pPr>
      <a:lvl2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-32" charset="0"/>
        <a:defRPr sz="1600">
          <a:solidFill>
            <a:schemeClr val="bg1"/>
          </a:solidFill>
          <a:latin typeface="Arial" charset="0"/>
        </a:defRPr>
      </a:lvl2pPr>
      <a:lvl3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-32" charset="0"/>
        <a:defRPr sz="1600">
          <a:solidFill>
            <a:schemeClr val="bg1"/>
          </a:solidFill>
          <a:latin typeface="Arial" charset="0"/>
        </a:defRPr>
      </a:lvl3pPr>
      <a:lvl4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-32" charset="0"/>
        <a:defRPr sz="1600">
          <a:solidFill>
            <a:schemeClr val="bg1"/>
          </a:solidFill>
          <a:latin typeface="Arial" charset="0"/>
        </a:defRPr>
      </a:lvl4pPr>
      <a:lvl5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-32" charset="0"/>
        <a:defRPr sz="1600">
          <a:solidFill>
            <a:schemeClr val="bg1"/>
          </a:solidFill>
          <a:latin typeface="Arial" charset="0"/>
        </a:defRPr>
      </a:lvl5pPr>
      <a:lvl6pPr marL="8001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600">
          <a:solidFill>
            <a:schemeClr val="bg1"/>
          </a:solidFill>
          <a:latin typeface="Arial" charset="0"/>
        </a:defRPr>
      </a:lvl6pPr>
      <a:lvl7pPr marL="12573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600">
          <a:solidFill>
            <a:schemeClr val="bg1"/>
          </a:solidFill>
          <a:latin typeface="Arial" charset="0"/>
        </a:defRPr>
      </a:lvl7pPr>
      <a:lvl8pPr marL="17145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600">
          <a:solidFill>
            <a:schemeClr val="bg1"/>
          </a:solidFill>
          <a:latin typeface="Arial" charset="0"/>
        </a:defRPr>
      </a:lvl8pPr>
      <a:lvl9pPr marL="21717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6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-32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-32" charset="0"/>
        <a:buChar char="–"/>
        <a:defRPr sz="2000" kern="1200">
          <a:solidFill>
            <a:schemeClr val="tx1"/>
          </a:solidFill>
          <a:latin typeface="+mn-lt"/>
          <a:ea typeface="ＭＳ Ｐゴシック" pitchFamily="-32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-32" charset="0"/>
        <a:buChar char="•"/>
        <a:defRPr kern="1200">
          <a:solidFill>
            <a:schemeClr val="tx1"/>
          </a:solidFill>
          <a:latin typeface="+mn-lt"/>
          <a:ea typeface="ＭＳ Ｐゴシック" pitchFamily="-32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-32" charset="0"/>
        <a:buChar char="–"/>
        <a:defRPr sz="1600" kern="1200">
          <a:solidFill>
            <a:schemeClr val="tx1"/>
          </a:solidFill>
          <a:latin typeface="+mn-lt"/>
          <a:ea typeface="ＭＳ Ｐゴシック" pitchFamily="-32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-32" charset="0"/>
        <a:buChar char="»"/>
        <a:defRPr sz="1600" kern="1200">
          <a:solidFill>
            <a:schemeClr val="tx1"/>
          </a:solidFill>
          <a:latin typeface="+mn-lt"/>
          <a:ea typeface="ＭＳ Ｐゴシック" pitchFamily="-32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21.jpeg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26.jpe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notesSlide" Target="../notesSlides/notesSlide13.xml"/><Relationship Id="rId7" Type="http://schemas.microsoft.com/office/2007/relationships/hdphoto" Target="../media/hdphoto5.wdp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10" Type="http://schemas.openxmlformats.org/officeDocument/2006/relationships/image" Target="../media/image31.jpeg"/><Relationship Id="rId4" Type="http://schemas.openxmlformats.org/officeDocument/2006/relationships/image" Target="../media/image4.jpeg"/><Relationship Id="rId9" Type="http://schemas.microsoft.com/office/2007/relationships/hdphoto" Target="../media/hdphoto6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youtube.com/watch?v=8zJXwa00dqg&amp;feature=share&amp;list=ECA10A873FDC8D71F6" TargetMode="External"/><Relationship Id="rId4" Type="http://schemas.openxmlformats.org/officeDocument/2006/relationships/image" Target="../media/image4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7.wdp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microsoft.com/office/2007/relationships/hdphoto" Target="../media/hdphoto8.wdp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Primates</a:t>
            </a:r>
            <a:endParaRPr lang="en-US" dirty="0"/>
          </a:p>
        </p:txBody>
      </p:sp>
      <p:sp>
        <p:nvSpPr>
          <p:cNvPr id="9219" name="Rectangle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buFont typeface="Arial" pitchFamily="-32" charset="0"/>
              <a:buNone/>
            </a:pP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tle 4"/>
          <p:cNvSpPr>
            <a:spLocks noGrp="1"/>
          </p:cNvSpPr>
          <p:nvPr>
            <p:ph type="title"/>
          </p:nvPr>
        </p:nvSpPr>
        <p:spPr>
          <a:xfrm>
            <a:off x="261938" y="308254"/>
            <a:ext cx="7807325" cy="484187"/>
          </a:xfrm>
        </p:spPr>
        <p:txBody>
          <a:bodyPr/>
          <a:lstStyle/>
          <a:p>
            <a:pPr eaLnBrk="1" hangingPunct="1"/>
            <a:r>
              <a:rPr lang="en-US" dirty="0" smtClean="0"/>
              <a:t>Monkeys</a:t>
            </a:r>
            <a:endParaRPr lang="en-US" dirty="0"/>
          </a:p>
        </p:txBody>
      </p:sp>
      <p:sp>
        <p:nvSpPr>
          <p:cNvPr id="2052" name="Rectangle 8"/>
          <p:cNvSpPr>
            <a:spLocks noGrp="1"/>
          </p:cNvSpPr>
          <p:nvPr>
            <p:ph type="body" sz="half" idx="4294967295"/>
          </p:nvPr>
        </p:nvSpPr>
        <p:spPr>
          <a:xfrm>
            <a:off x="288099" y="1226776"/>
            <a:ext cx="4230109" cy="5631224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2600" b="1" dirty="0" smtClean="0"/>
              <a:t>Includes </a:t>
            </a:r>
            <a:r>
              <a:rPr lang="en-US" sz="2600" dirty="0" smtClean="0"/>
              <a:t>(among others): marmosets, tamarins, macaques, howler monkeys, capuchins, baboons, colobus monkeys, mandrills, spider monkeys</a:t>
            </a:r>
          </a:p>
          <a:p>
            <a:pPr marL="0" indent="0" eaLnBrk="1" hangingPunct="1">
              <a:buNone/>
            </a:pPr>
            <a:endParaRPr lang="en-US" sz="1000" dirty="0" smtClean="0"/>
          </a:p>
          <a:p>
            <a:pPr eaLnBrk="1" hangingPunct="1"/>
            <a:r>
              <a:rPr lang="en-US" sz="2600" dirty="0" smtClean="0"/>
              <a:t>Primarily diurnal</a:t>
            </a:r>
          </a:p>
          <a:p>
            <a:pPr eaLnBrk="1" hangingPunct="1"/>
            <a:r>
              <a:rPr lang="en-US" sz="2600" dirty="0" smtClean="0"/>
              <a:t>Have some form of tail</a:t>
            </a:r>
          </a:p>
          <a:p>
            <a:pPr eaLnBrk="1" hangingPunct="1"/>
            <a:r>
              <a:rPr lang="en-US" sz="2600" dirty="0" smtClean="0"/>
              <a:t>Fore and hindlegs similar in length</a:t>
            </a:r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</p:txBody>
      </p:sp>
      <p:pic>
        <p:nvPicPr>
          <p:cNvPr id="7" name="Picture 24" descr="pygmy marmoset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45084" y="3795272"/>
            <a:ext cx="4607771" cy="306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4661934" y="6311030"/>
            <a:ext cx="3962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+mj-lt"/>
              </a:rPr>
              <a:t>Pygmy marmoset</a:t>
            </a:r>
          </a:p>
        </p:txBody>
      </p:sp>
      <p:pic>
        <p:nvPicPr>
          <p:cNvPr id="9" name="Picture 26" descr="macaque drinkin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45084" y="1122813"/>
            <a:ext cx="4598916" cy="2978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4661934" y="3595217"/>
            <a:ext cx="315326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chemeClr val="bg1"/>
                </a:solidFill>
                <a:latin typeface="+mj-lt"/>
              </a:rPr>
              <a:t>Japanese macaque</a:t>
            </a:r>
          </a:p>
        </p:txBody>
      </p:sp>
    </p:spTree>
    <p:extLst>
      <p:ext uri="{BB962C8B-B14F-4D97-AF65-F5344CB8AC3E}">
        <p14:creationId xmlns:p14="http://schemas.microsoft.com/office/powerpoint/2010/main" val="38645086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tle 4"/>
          <p:cNvSpPr>
            <a:spLocks noGrp="1"/>
          </p:cNvSpPr>
          <p:nvPr>
            <p:ph type="title"/>
          </p:nvPr>
        </p:nvSpPr>
        <p:spPr>
          <a:xfrm>
            <a:off x="261938" y="308254"/>
            <a:ext cx="7807325" cy="484187"/>
          </a:xfrm>
        </p:spPr>
        <p:txBody>
          <a:bodyPr/>
          <a:lstStyle/>
          <a:p>
            <a:pPr eaLnBrk="1" hangingPunct="1"/>
            <a:r>
              <a:rPr lang="en-US" dirty="0" smtClean="0"/>
              <a:t>Old World &amp; New World Monkeys</a:t>
            </a:r>
            <a:endParaRPr lang="en-US" dirty="0"/>
          </a:p>
        </p:txBody>
      </p:sp>
      <p:sp>
        <p:nvSpPr>
          <p:cNvPr id="2052" name="Rectangle 8"/>
          <p:cNvSpPr>
            <a:spLocks noGrp="1"/>
          </p:cNvSpPr>
          <p:nvPr>
            <p:ph type="body" sz="half" idx="4294967295"/>
          </p:nvPr>
        </p:nvSpPr>
        <p:spPr>
          <a:xfrm>
            <a:off x="264459" y="1127343"/>
            <a:ext cx="8592670" cy="3032282"/>
          </a:xfrm>
        </p:spPr>
        <p:txBody>
          <a:bodyPr numCol="2"/>
          <a:lstStyle/>
          <a:p>
            <a:pPr marL="0" indent="0" eaLnBrk="1" hangingPunct="1">
              <a:buNone/>
            </a:pPr>
            <a:r>
              <a:rPr lang="en-US" b="1" dirty="0" smtClean="0"/>
              <a:t>New World</a:t>
            </a:r>
          </a:p>
          <a:p>
            <a:pPr marL="179388" indent="-179388" eaLnBrk="1" hangingPunct="1"/>
            <a:r>
              <a:rPr lang="en-US" dirty="0" smtClean="0"/>
              <a:t>Inhabit neotropics in Mexico and South and Central America</a:t>
            </a:r>
          </a:p>
          <a:p>
            <a:pPr marL="179388" indent="-179388" eaLnBrk="1" hangingPunct="1"/>
            <a:r>
              <a:rPr lang="en-US" dirty="0" smtClean="0"/>
              <a:t>Some have prehensile tails</a:t>
            </a:r>
          </a:p>
          <a:p>
            <a:pPr marL="179388" indent="-179388" eaLnBrk="1" hangingPunct="1"/>
            <a:r>
              <a:rPr lang="en-US" dirty="0" smtClean="0"/>
              <a:t>Wide, sideways-facing nostrils</a:t>
            </a:r>
          </a:p>
          <a:p>
            <a:pPr marL="393700" indent="-214313" eaLnBrk="1" hangingPunct="1">
              <a:buNone/>
            </a:pPr>
            <a:r>
              <a:rPr lang="en-US" b="1" dirty="0" smtClean="0"/>
              <a:t>Old World</a:t>
            </a:r>
          </a:p>
          <a:p>
            <a:pPr marL="393700" indent="-214313" eaLnBrk="1" hangingPunct="1"/>
            <a:r>
              <a:rPr lang="en-US" dirty="0" smtClean="0"/>
              <a:t>Native to Africa and Asia</a:t>
            </a:r>
          </a:p>
          <a:p>
            <a:pPr marL="393700" indent="-214313" eaLnBrk="1" hangingPunct="1"/>
            <a:r>
              <a:rPr lang="en-US" dirty="0" smtClean="0"/>
              <a:t>Do not have prehensile tails</a:t>
            </a:r>
          </a:p>
          <a:p>
            <a:pPr marL="393700" indent="-214313" eaLnBrk="1" hangingPunct="1"/>
            <a:r>
              <a:rPr lang="en-US" dirty="0" smtClean="0"/>
              <a:t>Nostrils close together</a:t>
            </a:r>
          </a:p>
          <a:p>
            <a:pPr marL="393700" indent="-214313" eaLnBrk="1" hangingPunct="1"/>
            <a:r>
              <a:rPr lang="en-US" dirty="0" smtClean="0"/>
              <a:t>Toughened rump patches</a:t>
            </a:r>
          </a:p>
          <a:p>
            <a:pPr marL="0" indent="0" eaLnBrk="1" hangingPunct="1">
              <a:buNone/>
            </a:pPr>
            <a:endParaRPr lang="en-US" dirty="0"/>
          </a:p>
        </p:txBody>
      </p:sp>
      <p:pic>
        <p:nvPicPr>
          <p:cNvPr id="11" name="Picture 16" descr="howler CR- Dana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6457"/>
          <a:stretch/>
        </p:blipFill>
        <p:spPr bwMode="auto">
          <a:xfrm>
            <a:off x="308828" y="4064143"/>
            <a:ext cx="4360388" cy="2793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308828" y="6116647"/>
            <a:ext cx="3169478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+mn-lt"/>
              </a:rPr>
              <a:t>Spider monkey</a:t>
            </a:r>
          </a:p>
          <a:p>
            <a:r>
              <a:rPr lang="en-US" sz="1400" b="1" dirty="0">
                <a:solidFill>
                  <a:schemeClr val="bg1"/>
                </a:solidFill>
                <a:latin typeface="+mn-lt"/>
              </a:rPr>
              <a:t>photo by Dana Payne</a:t>
            </a:r>
          </a:p>
        </p:txBody>
      </p:sp>
      <p:pic>
        <p:nvPicPr>
          <p:cNvPr id="13" name="Picture 17" descr="MVC-811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7002" y="4064143"/>
            <a:ext cx="3729318" cy="2796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4935014" y="6374553"/>
            <a:ext cx="299730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+mn-lt"/>
              </a:rPr>
              <a:t>DeBrazza’s guenon</a:t>
            </a:r>
          </a:p>
        </p:txBody>
      </p:sp>
    </p:spTree>
    <p:extLst>
      <p:ext uri="{BB962C8B-B14F-4D97-AF65-F5344CB8AC3E}">
        <p14:creationId xmlns:p14="http://schemas.microsoft.com/office/powerpoint/2010/main" val="3969738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/>
          </p:cNvSpPr>
          <p:nvPr>
            <p:ph type="subTitle" idx="1"/>
          </p:nvPr>
        </p:nvSpPr>
        <p:spPr>
          <a:xfrm>
            <a:off x="4191312" y="2922918"/>
            <a:ext cx="2437776" cy="1353680"/>
          </a:xfrm>
        </p:spPr>
        <p:txBody>
          <a:bodyPr anchor="ctr"/>
          <a:lstStyle/>
          <a:p>
            <a:pPr marL="0" indent="0" eaLnBrk="1" hangingPunct="1">
              <a:buFont typeface="Arial" pitchFamily="-32" charset="0"/>
              <a:buNone/>
            </a:pPr>
            <a:r>
              <a:rPr lang="en-US" sz="2800" b="1" dirty="0" smtClean="0"/>
              <a:t>Old World Monkeys</a:t>
            </a:r>
            <a:endParaRPr lang="en-US" sz="2800" b="1" dirty="0"/>
          </a:p>
        </p:txBody>
      </p:sp>
      <p:pic>
        <p:nvPicPr>
          <p:cNvPr id="12" name="Picture 15" descr="macaque on hill edge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422686" y="0"/>
            <a:ext cx="3796604" cy="2976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patas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20988" y="4168587"/>
            <a:ext cx="4823005" cy="2698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lion-tailed macaque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" y="3245815"/>
            <a:ext cx="4075075" cy="3612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2422686" y="2442920"/>
            <a:ext cx="3886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chemeClr val="bg1"/>
                </a:solidFill>
                <a:latin typeface="+mj-lt"/>
              </a:rPr>
              <a:t>Japanese macaque</a:t>
            </a: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5410200" y="6461125"/>
            <a:ext cx="3733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000" b="1" dirty="0">
                <a:solidFill>
                  <a:schemeClr val="bg1"/>
                </a:solidFill>
                <a:latin typeface="+mj-lt"/>
              </a:rPr>
              <a:t>Patas monkeys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</a:t>
            </a:r>
          </a:p>
        </p:txBody>
      </p:sp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0" y="3401320"/>
            <a:ext cx="3429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chemeClr val="bg1"/>
                </a:solidFill>
                <a:latin typeface="+mj-lt"/>
              </a:rPr>
              <a:t>Lion-tailed macaque</a:t>
            </a:r>
            <a:endParaRPr lang="en-US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46721" y="0"/>
            <a:ext cx="2697272" cy="3933174"/>
          </a:xfrm>
          <a:prstGeom prst="rect">
            <a:avLst/>
          </a:prstGeom>
        </p:spPr>
      </p:pic>
      <p:sp>
        <p:nvSpPr>
          <p:cNvPr id="19" name="Text Box 24"/>
          <p:cNvSpPr txBox="1">
            <a:spLocks noChangeArrowheads="1"/>
          </p:cNvSpPr>
          <p:nvPr/>
        </p:nvSpPr>
        <p:spPr bwMode="auto">
          <a:xfrm>
            <a:off x="6510474" y="1574"/>
            <a:ext cx="27432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+mj-lt"/>
              </a:rPr>
              <a:t>Black and white colobus monkey</a:t>
            </a:r>
            <a:endParaRPr lang="en-US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130750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3013475"/>
            <a:ext cx="5809130" cy="3862453"/>
          </a:xfrm>
          <a:prstGeom prst="rect">
            <a:avLst/>
          </a:prstGeom>
        </p:spPr>
      </p:pic>
      <p:sp>
        <p:nvSpPr>
          <p:cNvPr id="18434" name="Rectangle 5"/>
          <p:cNvSpPr>
            <a:spLocks noGrp="1"/>
          </p:cNvSpPr>
          <p:nvPr>
            <p:ph type="subTitle" idx="1"/>
          </p:nvPr>
        </p:nvSpPr>
        <p:spPr>
          <a:xfrm>
            <a:off x="2366684" y="2241179"/>
            <a:ext cx="6777316" cy="995082"/>
          </a:xfrm>
        </p:spPr>
        <p:txBody>
          <a:bodyPr anchor="ctr"/>
          <a:lstStyle/>
          <a:p>
            <a:pPr marL="0" indent="0" eaLnBrk="1" hangingPunct="1">
              <a:buFont typeface="Arial" pitchFamily="-32" charset="0"/>
              <a:buNone/>
            </a:pPr>
            <a:r>
              <a:rPr lang="en-US" sz="3200" b="1" dirty="0" smtClean="0"/>
              <a:t>New World Monkeys</a:t>
            </a:r>
            <a:endParaRPr lang="en-US" sz="3200" b="1" dirty="0"/>
          </a:p>
        </p:txBody>
      </p:sp>
      <p:pic>
        <p:nvPicPr>
          <p:cNvPr id="11" name="Picture 25" descr="GLT clings to tree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21728" y="2990699"/>
            <a:ext cx="3022272" cy="3885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4" descr="Goeldi's faces forward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21728" y="1"/>
            <a:ext cx="3022272" cy="2485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 Box 19"/>
          <p:cNvSpPr txBox="1">
            <a:spLocks noChangeArrowheads="1"/>
          </p:cNvSpPr>
          <p:nvPr/>
        </p:nvSpPr>
        <p:spPr bwMode="auto">
          <a:xfrm>
            <a:off x="6121728" y="2085742"/>
            <a:ext cx="222541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+mj-lt"/>
              </a:rPr>
              <a:t>Goeldi’s monkey</a:t>
            </a:r>
          </a:p>
        </p:txBody>
      </p:sp>
      <p:sp>
        <p:nvSpPr>
          <p:cNvPr id="23" name="Text Box 18"/>
          <p:cNvSpPr txBox="1">
            <a:spLocks noChangeArrowheads="1"/>
          </p:cNvSpPr>
          <p:nvPr/>
        </p:nvSpPr>
        <p:spPr bwMode="auto">
          <a:xfrm>
            <a:off x="0" y="6301100"/>
            <a:ext cx="2392001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+mj-lt"/>
              </a:rPr>
              <a:t>Pygmy marmoset</a:t>
            </a:r>
          </a:p>
          <a:p>
            <a:r>
              <a:rPr lang="en-US" sz="1400" b="1" dirty="0">
                <a:solidFill>
                  <a:schemeClr val="bg1"/>
                </a:solidFill>
              </a:rPr>
              <a:t>photo by </a:t>
            </a:r>
            <a:r>
              <a:rPr lang="en-US" sz="1400" b="1" dirty="0" smtClean="0">
                <a:solidFill>
                  <a:schemeClr val="bg1"/>
                </a:solidFill>
              </a:rPr>
              <a:t>Ryan Hawk/WPZ</a:t>
            </a:r>
            <a:endParaRPr lang="en-US" sz="1400" b="1" dirty="0">
              <a:solidFill>
                <a:schemeClr val="bg1"/>
              </a:solidFill>
            </a:endParaRPr>
          </a:p>
          <a:p>
            <a:endParaRPr lang="en-US" sz="2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4" name="Text Box 26"/>
          <p:cNvSpPr txBox="1">
            <a:spLocks noChangeArrowheads="1"/>
          </p:cNvSpPr>
          <p:nvPr/>
        </p:nvSpPr>
        <p:spPr bwMode="auto">
          <a:xfrm>
            <a:off x="6261810" y="6427690"/>
            <a:ext cx="258917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+mj-lt"/>
              </a:rPr>
              <a:t>Golden lion tamarin</a:t>
            </a:r>
          </a:p>
        </p:txBody>
      </p:sp>
      <p:pic>
        <p:nvPicPr>
          <p:cNvPr id="25" name="Picture 16" descr="howler CR- Dana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75" t="33016" r="15872" b="37967"/>
          <a:stretch/>
        </p:blipFill>
        <p:spPr bwMode="auto">
          <a:xfrm>
            <a:off x="2456328" y="-10883"/>
            <a:ext cx="3352801" cy="2496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 Box 13"/>
          <p:cNvSpPr txBox="1">
            <a:spLocks noChangeArrowheads="1"/>
          </p:cNvSpPr>
          <p:nvPr/>
        </p:nvSpPr>
        <p:spPr bwMode="auto">
          <a:xfrm>
            <a:off x="2456328" y="1870299"/>
            <a:ext cx="3169478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+mn-lt"/>
              </a:rPr>
              <a:t>Spider monkey</a:t>
            </a:r>
          </a:p>
          <a:p>
            <a:r>
              <a:rPr lang="en-US" sz="1400" b="1" dirty="0">
                <a:solidFill>
                  <a:schemeClr val="bg1"/>
                </a:solidFill>
                <a:latin typeface="+mn-lt"/>
              </a:rPr>
              <a:t>photo by Dana Payne</a:t>
            </a:r>
          </a:p>
        </p:txBody>
      </p:sp>
    </p:spTree>
    <p:extLst>
      <p:ext uri="{BB962C8B-B14F-4D97-AF65-F5344CB8AC3E}">
        <p14:creationId xmlns:p14="http://schemas.microsoft.com/office/powerpoint/2010/main" val="39847147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tle 4"/>
          <p:cNvSpPr>
            <a:spLocks noGrp="1"/>
          </p:cNvSpPr>
          <p:nvPr>
            <p:ph type="title"/>
          </p:nvPr>
        </p:nvSpPr>
        <p:spPr>
          <a:xfrm>
            <a:off x="261938" y="308254"/>
            <a:ext cx="7807325" cy="484187"/>
          </a:xfrm>
        </p:spPr>
        <p:txBody>
          <a:bodyPr/>
          <a:lstStyle/>
          <a:p>
            <a:pPr eaLnBrk="1" hangingPunct="1"/>
            <a:r>
              <a:rPr lang="en-US" dirty="0" smtClean="0"/>
              <a:t>Apes</a:t>
            </a:r>
            <a:endParaRPr lang="en-US" dirty="0"/>
          </a:p>
        </p:txBody>
      </p:sp>
      <p:sp>
        <p:nvSpPr>
          <p:cNvPr id="2052" name="Rectangle 8"/>
          <p:cNvSpPr>
            <a:spLocks noGrp="1"/>
          </p:cNvSpPr>
          <p:nvPr>
            <p:ph type="body" sz="half" idx="4294967295"/>
          </p:nvPr>
        </p:nvSpPr>
        <p:spPr>
          <a:xfrm>
            <a:off x="251011" y="1226776"/>
            <a:ext cx="5934636" cy="5097824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2800" b="1" dirty="0" smtClean="0"/>
              <a:t>Lesser apes include: </a:t>
            </a:r>
            <a:r>
              <a:rPr lang="en-US" sz="2800" dirty="0" smtClean="0"/>
              <a:t>gibbons and siamangs</a:t>
            </a:r>
          </a:p>
          <a:p>
            <a:pPr marL="0" indent="0" eaLnBrk="1" hangingPunct="1">
              <a:buNone/>
            </a:pPr>
            <a:endParaRPr lang="en-US" sz="1400" b="1" dirty="0"/>
          </a:p>
          <a:p>
            <a:pPr marL="0" indent="0" eaLnBrk="1" hangingPunct="1">
              <a:buNone/>
            </a:pPr>
            <a:r>
              <a:rPr lang="en-US" sz="2800" b="1" dirty="0" smtClean="0"/>
              <a:t>Great apes include: </a:t>
            </a:r>
            <a:r>
              <a:rPr lang="en-US" sz="2800" dirty="0" smtClean="0"/>
              <a:t>orangutans (Asia), chimpanzees (common and bonobos) and gorillas (Africa)</a:t>
            </a:r>
          </a:p>
          <a:p>
            <a:pPr marL="0" indent="0" eaLnBrk="1" hangingPunct="1">
              <a:buNone/>
            </a:pPr>
            <a:endParaRPr lang="en-US" sz="1400" b="1" dirty="0" smtClean="0"/>
          </a:p>
          <a:p>
            <a:pPr eaLnBrk="1" hangingPunct="1"/>
            <a:r>
              <a:rPr lang="en-US" sz="2800" dirty="0" smtClean="0"/>
              <a:t>Found in Africa and southeast Asia</a:t>
            </a:r>
          </a:p>
          <a:p>
            <a:pPr eaLnBrk="1" hangingPunct="1"/>
            <a:r>
              <a:rPr lang="en-US" sz="2800" dirty="0" smtClean="0"/>
              <a:t>Tails are absent</a:t>
            </a:r>
          </a:p>
          <a:p>
            <a:pPr eaLnBrk="1" hangingPunct="1"/>
            <a:r>
              <a:rPr lang="en-US" sz="2800" dirty="0" smtClean="0"/>
              <a:t>Long arms relative to body length</a:t>
            </a:r>
          </a:p>
          <a:p>
            <a:pPr eaLnBrk="1" hangingPunct="1"/>
            <a:endParaRPr lang="en-US" sz="2800" dirty="0"/>
          </a:p>
          <a:p>
            <a:pPr eaLnBrk="1" hangingPunct="1"/>
            <a:endParaRPr lang="en-US" sz="2800" dirty="0"/>
          </a:p>
        </p:txBody>
      </p:sp>
      <p:pic>
        <p:nvPicPr>
          <p:cNvPr id="11" name="Picture 6" descr="gorilla silver back closeup 2 - Uganda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9839" y="4584220"/>
            <a:ext cx="2810879" cy="2276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6934186" y="6409761"/>
            <a:ext cx="2819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chemeClr val="bg1"/>
                </a:solidFill>
                <a:latin typeface="+mn-lt"/>
              </a:rPr>
              <a:t>Mountain gorilla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339840" y="1137622"/>
            <a:ext cx="2804160" cy="3524025"/>
          </a:xfrm>
          <a:prstGeom prst="rect">
            <a:avLst/>
          </a:prstGeom>
        </p:spPr>
      </p:pic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7639036" y="4166984"/>
            <a:ext cx="1409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solidFill>
                  <a:schemeClr val="bg1"/>
                </a:solidFill>
                <a:latin typeface="+mn-lt"/>
              </a:rPr>
              <a:t>Siamang</a:t>
            </a:r>
            <a:endParaRPr lang="en-US" sz="20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934914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tle 4"/>
          <p:cNvSpPr>
            <a:spLocks noGrp="1"/>
          </p:cNvSpPr>
          <p:nvPr>
            <p:ph type="title"/>
          </p:nvPr>
        </p:nvSpPr>
        <p:spPr>
          <a:xfrm>
            <a:off x="261938" y="308254"/>
            <a:ext cx="7807325" cy="484187"/>
          </a:xfrm>
        </p:spPr>
        <p:txBody>
          <a:bodyPr/>
          <a:lstStyle/>
          <a:p>
            <a:pPr eaLnBrk="1" hangingPunct="1"/>
            <a:r>
              <a:rPr lang="en-US" dirty="0" smtClean="0"/>
              <a:t>Lesser Apes (family Hylobatidae)</a:t>
            </a:r>
            <a:endParaRPr lang="en-US" dirty="0"/>
          </a:p>
        </p:txBody>
      </p:sp>
      <p:pic>
        <p:nvPicPr>
          <p:cNvPr id="8" name="Picture 4" descr="siamang bracchiating"/>
          <p:cNvPicPr>
            <a:picLocks noChangeAspect="1" noChangeArrowheads="1"/>
          </p:cNvPicPr>
          <p:nvPr/>
        </p:nvPicPr>
        <p:blipFill rotWithShape="1">
          <a:blip r:embed="rId3" cstate="email">
            <a:lum bright="12000" contras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76848" y="1139868"/>
            <a:ext cx="4362223" cy="5718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4967553" y="6399197"/>
            <a:ext cx="1409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solidFill>
                  <a:schemeClr val="bg1"/>
                </a:solidFill>
                <a:latin typeface="+mn-lt"/>
              </a:rPr>
              <a:t>Siamangs</a:t>
            </a:r>
            <a:endParaRPr lang="en-US" sz="20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944577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tle 4"/>
          <p:cNvSpPr>
            <a:spLocks noGrp="1"/>
          </p:cNvSpPr>
          <p:nvPr>
            <p:ph type="title"/>
          </p:nvPr>
        </p:nvSpPr>
        <p:spPr>
          <a:xfrm>
            <a:off x="261938" y="308254"/>
            <a:ext cx="7807325" cy="484187"/>
          </a:xfrm>
        </p:spPr>
        <p:txBody>
          <a:bodyPr/>
          <a:lstStyle/>
          <a:p>
            <a:pPr eaLnBrk="1" hangingPunct="1"/>
            <a:r>
              <a:rPr lang="en-US" dirty="0" smtClean="0"/>
              <a:t>Great Apes (family Pongidae)</a:t>
            </a:r>
            <a:endParaRPr lang="en-US" dirty="0"/>
          </a:p>
        </p:txBody>
      </p:sp>
      <p:pic>
        <p:nvPicPr>
          <p:cNvPr id="5" name="Picture 8" descr="Chimps in San Diego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00246" y="1140386"/>
            <a:ext cx="4079840" cy="2606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Towan hang on tree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7822" y="3547402"/>
            <a:ext cx="4416178" cy="3310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Gorilla - Pete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547402"/>
            <a:ext cx="4727822" cy="3310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228600" y="6369419"/>
            <a:ext cx="426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chemeClr val="bg1"/>
                </a:solidFill>
                <a:latin typeface="+mj-lt"/>
              </a:rPr>
              <a:t>Lowland gorilla</a:t>
            </a: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7347559" y="6369418"/>
            <a:ext cx="2590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chemeClr val="bg1"/>
                </a:solidFill>
                <a:latin typeface="+mj-lt"/>
              </a:rPr>
              <a:t>Orangutans</a:t>
            </a: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2500246" y="1140386"/>
            <a:ext cx="407984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chemeClr val="bg1"/>
                </a:solidFill>
                <a:latin typeface="+mj-lt"/>
              </a:rPr>
              <a:t>Chimpanzees</a:t>
            </a:r>
          </a:p>
        </p:txBody>
      </p:sp>
    </p:spTree>
    <p:extLst>
      <p:ext uri="{BB962C8B-B14F-4D97-AF65-F5344CB8AC3E}">
        <p14:creationId xmlns:p14="http://schemas.microsoft.com/office/powerpoint/2010/main" val="37191870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siamang bracchiating"/>
          <p:cNvPicPr>
            <a:picLocks noChangeAspect="1" noChangeArrowheads="1"/>
          </p:cNvPicPr>
          <p:nvPr/>
        </p:nvPicPr>
        <p:blipFill rotWithShape="1">
          <a:blip r:embed="rId3" cstate="email">
            <a:lum bright="12000" contras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21997" y="4012497"/>
            <a:ext cx="2176474" cy="2852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1" name="Title 4"/>
          <p:cNvSpPr>
            <a:spLocks noGrp="1"/>
          </p:cNvSpPr>
          <p:nvPr>
            <p:ph type="title"/>
          </p:nvPr>
        </p:nvSpPr>
        <p:spPr>
          <a:xfrm>
            <a:off x="261938" y="308254"/>
            <a:ext cx="7807325" cy="484187"/>
          </a:xfrm>
        </p:spPr>
        <p:txBody>
          <a:bodyPr/>
          <a:lstStyle/>
          <a:p>
            <a:pPr eaLnBrk="1" hangingPunct="1"/>
            <a:r>
              <a:rPr lang="en-US" dirty="0" smtClean="0"/>
              <a:t>Apes—Locomotion</a:t>
            </a:r>
            <a:endParaRPr lang="en-US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63047" y="1098174"/>
            <a:ext cx="8663836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32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32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-32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32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pitchFamily="-32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32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ＭＳ Ｐゴシック" pitchFamily="-32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32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ＭＳ Ｐゴシック" pitchFamily="-32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500"/>
              </a:spcBef>
              <a:buFontTx/>
              <a:buNone/>
            </a:pPr>
            <a:r>
              <a:rPr lang="en-US" sz="2600" b="1" dirty="0" smtClean="0"/>
              <a:t>Species		Primary Locomotion Patterns</a:t>
            </a:r>
          </a:p>
          <a:p>
            <a:pPr marL="0" indent="0">
              <a:spcBef>
                <a:spcPts val="500"/>
              </a:spcBef>
              <a:buFontTx/>
              <a:buNone/>
            </a:pPr>
            <a:r>
              <a:rPr lang="en-US" sz="2600" dirty="0" smtClean="0"/>
              <a:t>Bonobo		knuckle-walking</a:t>
            </a:r>
          </a:p>
          <a:p>
            <a:pPr marL="0" indent="0">
              <a:spcBef>
                <a:spcPts val="500"/>
              </a:spcBef>
              <a:buFontTx/>
              <a:buNone/>
            </a:pPr>
            <a:r>
              <a:rPr lang="en-US" sz="2600" dirty="0" smtClean="0"/>
              <a:t>Chimpanzee	knuckle-walking</a:t>
            </a:r>
          </a:p>
          <a:p>
            <a:pPr marL="0" indent="0">
              <a:spcBef>
                <a:spcPts val="500"/>
              </a:spcBef>
              <a:buFontTx/>
              <a:buNone/>
            </a:pPr>
            <a:r>
              <a:rPr lang="en-US" sz="2600" dirty="0" smtClean="0"/>
              <a:t>Gibbons		brachiation, bipedal walk</a:t>
            </a:r>
          </a:p>
          <a:p>
            <a:pPr marL="0" indent="0">
              <a:spcBef>
                <a:spcPts val="500"/>
              </a:spcBef>
              <a:buFontTx/>
              <a:buNone/>
            </a:pPr>
            <a:r>
              <a:rPr lang="en-US" sz="2600" dirty="0" smtClean="0"/>
              <a:t>Gorilla		knuckle-walking</a:t>
            </a:r>
          </a:p>
          <a:p>
            <a:pPr marL="0" indent="0">
              <a:spcBef>
                <a:spcPts val="500"/>
              </a:spcBef>
              <a:buFontTx/>
              <a:buNone/>
            </a:pPr>
            <a:r>
              <a:rPr lang="en-US" sz="2600" dirty="0" smtClean="0"/>
              <a:t>Orangutans		fist-walking, suspensory climbing</a:t>
            </a:r>
            <a:endParaRPr lang="en-US" sz="2600" dirty="0"/>
          </a:p>
        </p:txBody>
      </p:sp>
      <p:pic>
        <p:nvPicPr>
          <p:cNvPr id="9" name="Picture 4" descr="adult female gorilla nuckle position - good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46086" y="4012498"/>
            <a:ext cx="3497914" cy="2852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Towan hang on tree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54477" y="4012497"/>
            <a:ext cx="3802737" cy="2852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-21997" y="6417523"/>
            <a:ext cx="2176474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000" b="1" dirty="0" smtClean="0">
                <a:solidFill>
                  <a:schemeClr val="bg1"/>
                </a:solidFill>
                <a:latin typeface="+mn-lt"/>
              </a:rPr>
              <a:t>Siamangs</a:t>
            </a:r>
            <a:endParaRPr lang="en-US" sz="2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4340225" y="6461123"/>
            <a:ext cx="16383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solidFill>
                  <a:schemeClr val="bg1"/>
                </a:solidFill>
                <a:latin typeface="+mn-lt"/>
              </a:rPr>
              <a:t>Orangutans</a:t>
            </a:r>
            <a:endParaRPr lang="en-US" sz="2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7781361" y="6417523"/>
            <a:ext cx="1409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000" b="1" dirty="0" smtClean="0">
                <a:solidFill>
                  <a:schemeClr val="bg1"/>
                </a:solidFill>
                <a:latin typeface="+mn-lt"/>
              </a:rPr>
              <a:t>Gorilla</a:t>
            </a:r>
            <a:endParaRPr lang="en-US" sz="20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049021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8"/>
          <p:cNvSpPr txBox="1">
            <a:spLocks/>
          </p:cNvSpPr>
          <p:nvPr/>
        </p:nvSpPr>
        <p:spPr bwMode="auto">
          <a:xfrm>
            <a:off x="684213" y="1371600"/>
            <a:ext cx="7564437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32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32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-32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32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pitchFamily="-32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32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ＭＳ Ｐゴシック" pitchFamily="-32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32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ＭＳ Ｐゴシック" pitchFamily="-32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Font typeface="Arial" pitchFamily="-32" charset="0"/>
              <a:buNone/>
            </a:pPr>
            <a:r>
              <a:rPr lang="en-US" sz="3600" dirty="0" smtClean="0"/>
              <a:t>PRIMATES</a:t>
            </a:r>
          </a:p>
          <a:p>
            <a:pPr marL="0" indent="0" eaLnBrk="1" hangingPunct="1">
              <a:buFont typeface="Arial" pitchFamily="-32" charset="0"/>
              <a:buNone/>
            </a:pPr>
            <a:r>
              <a:rPr lang="en-US" sz="3600" dirty="0" smtClean="0"/>
              <a:t>Social Structure and Behavior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4826134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tle 4"/>
          <p:cNvSpPr>
            <a:spLocks noGrp="1"/>
          </p:cNvSpPr>
          <p:nvPr>
            <p:ph type="title"/>
          </p:nvPr>
        </p:nvSpPr>
        <p:spPr>
          <a:xfrm>
            <a:off x="261938" y="308254"/>
            <a:ext cx="7807325" cy="484187"/>
          </a:xfrm>
        </p:spPr>
        <p:txBody>
          <a:bodyPr/>
          <a:lstStyle/>
          <a:p>
            <a:pPr eaLnBrk="1" hangingPunct="1"/>
            <a:r>
              <a:rPr lang="en-US" dirty="0" smtClean="0"/>
              <a:t>Social Behavior of Primates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67571" y="1376490"/>
            <a:ext cx="570862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eaLnBrk="1" hangingPunct="1">
              <a:buNone/>
            </a:pPr>
            <a:r>
              <a:rPr lang="en-US" sz="2800" dirty="0" smtClean="0"/>
              <a:t>Primates are social animals</a:t>
            </a:r>
          </a:p>
          <a:p>
            <a:pPr marL="457200" indent="-457200" eaLnBrk="1" hangingPunct="1">
              <a:buFont typeface="Arial" pitchFamily="34" charset="0"/>
              <a:buChar char="•"/>
            </a:pPr>
            <a:r>
              <a:rPr lang="en-US" sz="2800" dirty="0" smtClean="0"/>
              <a:t>Only a few species are more solitary (orangutans, tarsiers, </a:t>
            </a:r>
            <a:r>
              <a:rPr lang="en-US" sz="2800" dirty="0" err="1" smtClean="0"/>
              <a:t>galagos</a:t>
            </a:r>
            <a:r>
              <a:rPr lang="en-US" sz="2800" dirty="0" smtClean="0"/>
              <a:t>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1205" y="3657212"/>
            <a:ext cx="5380374" cy="3227695"/>
          </a:xfrm>
          <a:prstGeom prst="rect">
            <a:avLst/>
          </a:prstGeom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-2" y="3622043"/>
            <a:ext cx="267898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b="1" dirty="0" err="1" smtClean="0">
                <a:solidFill>
                  <a:schemeClr val="bg1"/>
                </a:solidFill>
                <a:latin typeface="+mn-lt"/>
              </a:rPr>
              <a:t>Galago</a:t>
            </a:r>
            <a:endParaRPr lang="en-US" b="1" dirty="0" smtClean="0">
              <a:solidFill>
                <a:schemeClr val="bg1"/>
              </a:solidFill>
              <a:latin typeface="+mn-lt"/>
            </a:endParaRPr>
          </a:p>
          <a:p>
            <a:pPr>
              <a:spcBef>
                <a:spcPts val="0"/>
              </a:spcBef>
            </a:pPr>
            <a:r>
              <a:rPr lang="en-US" sz="1400" b="1" dirty="0" smtClean="0">
                <a:solidFill>
                  <a:schemeClr val="bg1"/>
                </a:solidFill>
                <a:latin typeface="+mn-lt"/>
              </a:rPr>
              <a:t>Photo by Ryan Hawk/WPZ</a:t>
            </a:r>
            <a:endParaRPr lang="en-US" sz="14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8375" y="1957754"/>
            <a:ext cx="3665625" cy="4887498"/>
          </a:xfrm>
          <a:prstGeom prst="rect">
            <a:avLst/>
          </a:prstGeom>
        </p:spPr>
      </p:pic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7782658" y="6488032"/>
            <a:ext cx="14097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bg1"/>
                </a:solidFill>
                <a:latin typeface="+mn-lt"/>
              </a:rPr>
              <a:t>Orangutan</a:t>
            </a:r>
            <a:endParaRPr lang="en-US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212575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8"/>
          <p:cNvSpPr txBox="1">
            <a:spLocks/>
          </p:cNvSpPr>
          <p:nvPr/>
        </p:nvSpPr>
        <p:spPr bwMode="auto">
          <a:xfrm>
            <a:off x="684213" y="1371600"/>
            <a:ext cx="7564437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32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32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-32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32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pitchFamily="-32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32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ＭＳ Ｐゴシック" pitchFamily="-32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32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ＭＳ Ｐゴシック" pitchFamily="-32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Font typeface="Arial" pitchFamily="-32" charset="0"/>
              <a:buNone/>
            </a:pPr>
            <a:r>
              <a:rPr lang="en-US" sz="3600" dirty="0" smtClean="0"/>
              <a:t>PRIMATES</a:t>
            </a:r>
          </a:p>
          <a:p>
            <a:pPr marL="0" indent="0" eaLnBrk="1" hangingPunct="1">
              <a:buFont typeface="Arial" pitchFamily="-32" charset="0"/>
              <a:buNone/>
            </a:pPr>
            <a:r>
              <a:rPr lang="en-US" sz="3600" dirty="0" smtClean="0"/>
              <a:t>Taxonomy and Characteristics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8149247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tle 4"/>
          <p:cNvSpPr>
            <a:spLocks noGrp="1"/>
          </p:cNvSpPr>
          <p:nvPr>
            <p:ph type="title"/>
          </p:nvPr>
        </p:nvSpPr>
        <p:spPr>
          <a:xfrm>
            <a:off x="261938" y="308254"/>
            <a:ext cx="7807325" cy="484187"/>
          </a:xfrm>
        </p:spPr>
        <p:txBody>
          <a:bodyPr/>
          <a:lstStyle/>
          <a:p>
            <a:pPr eaLnBrk="1" hangingPunct="1"/>
            <a:r>
              <a:rPr lang="en-US" dirty="0" smtClean="0"/>
              <a:t>Social Behavior of Primates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31694" y="1223255"/>
            <a:ext cx="868335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eaLnBrk="1" hangingPunct="1">
              <a:buNone/>
            </a:pPr>
            <a:r>
              <a:rPr lang="en-US" sz="2600" dirty="0" smtClean="0"/>
              <a:t>Strong mother-infant bond throughout the slow maturation period, during which significant learning occurs</a:t>
            </a:r>
            <a:endParaRPr lang="en-US" sz="2600" dirty="0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916284" y="6219085"/>
            <a:ext cx="14097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bg1"/>
                </a:solidFill>
                <a:latin typeface="+mn-lt"/>
              </a:rPr>
              <a:t>Gorillas</a:t>
            </a:r>
            <a:endParaRPr lang="en-US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5077" y="2151929"/>
            <a:ext cx="3004354" cy="4518549"/>
          </a:xfrm>
          <a:prstGeom prst="rect">
            <a:avLst/>
          </a:prstGeom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5014891" y="6157828"/>
            <a:ext cx="270472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1600" b="1" dirty="0" smtClean="0">
                <a:solidFill>
                  <a:schemeClr val="bg1"/>
                </a:solidFill>
                <a:latin typeface="+mn-lt"/>
              </a:rPr>
              <a:t>Golden lion </a:t>
            </a:r>
            <a:r>
              <a:rPr lang="en-US" sz="1600" b="1" dirty="0" err="1" smtClean="0">
                <a:solidFill>
                  <a:schemeClr val="bg1"/>
                </a:solidFill>
                <a:latin typeface="+mn-lt"/>
              </a:rPr>
              <a:t>tamarins</a:t>
            </a:r>
            <a:endParaRPr lang="en-US" sz="1600" b="1" dirty="0" smtClean="0">
              <a:solidFill>
                <a:schemeClr val="bg1"/>
              </a:solidFill>
              <a:latin typeface="+mn-lt"/>
            </a:endParaRPr>
          </a:p>
          <a:p>
            <a:pPr algn="ctr">
              <a:spcBef>
                <a:spcPts val="0"/>
              </a:spcBef>
            </a:pPr>
            <a:r>
              <a:rPr lang="en-US" sz="1200" b="1" dirty="0" smtClean="0">
                <a:solidFill>
                  <a:schemeClr val="bg1"/>
                </a:solidFill>
                <a:latin typeface="+mn-lt"/>
              </a:rPr>
              <a:t>Photo by Ryan </a:t>
            </a:r>
            <a:r>
              <a:rPr lang="en-US" sz="1200" b="1" dirty="0">
                <a:solidFill>
                  <a:schemeClr val="bg1"/>
                </a:solidFill>
                <a:latin typeface="+mn-lt"/>
              </a:rPr>
              <a:t>H</a:t>
            </a:r>
            <a:r>
              <a:rPr lang="en-US" sz="1200" b="1" dirty="0" smtClean="0">
                <a:solidFill>
                  <a:schemeClr val="bg1"/>
                </a:solidFill>
                <a:latin typeface="+mn-lt"/>
              </a:rPr>
              <a:t>awk/WPZ</a:t>
            </a:r>
            <a:endParaRPr lang="en-US" sz="12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7299" y="2163606"/>
            <a:ext cx="3005043" cy="4518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1367457" y="6219085"/>
            <a:ext cx="270472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1600" b="1" dirty="0" smtClean="0">
                <a:solidFill>
                  <a:schemeClr val="bg1"/>
                </a:solidFill>
                <a:latin typeface="+mn-lt"/>
                <a:hlinkClick r:id="rId5"/>
              </a:rPr>
              <a:t>Western lowland gorilla</a:t>
            </a:r>
            <a:endParaRPr lang="en-US" sz="1600" b="1" dirty="0" smtClean="0">
              <a:solidFill>
                <a:schemeClr val="bg1"/>
              </a:solidFill>
              <a:latin typeface="+mn-lt"/>
            </a:endParaRPr>
          </a:p>
          <a:p>
            <a:pPr algn="ctr">
              <a:spcBef>
                <a:spcPts val="0"/>
              </a:spcBef>
            </a:pPr>
            <a:r>
              <a:rPr lang="en-US" sz="1200" b="1" dirty="0" smtClean="0">
                <a:solidFill>
                  <a:schemeClr val="bg1"/>
                </a:solidFill>
                <a:latin typeface="+mn-lt"/>
              </a:rPr>
              <a:t>Photo by Ryan Hawk/WPZ</a:t>
            </a:r>
            <a:endParaRPr lang="en-US" sz="12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764959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Social Strategies of Primates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16523" y="1283312"/>
            <a:ext cx="8639908" cy="5328503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Social organization is complex and dynamic, influenced by:</a:t>
            </a:r>
          </a:p>
          <a:p>
            <a:pPr>
              <a:buFontTx/>
              <a:buChar char="-"/>
            </a:pPr>
            <a:r>
              <a:rPr lang="en-US" sz="2800" dirty="0" smtClean="0"/>
              <a:t>age, gender, kinship, dominance ranking</a:t>
            </a:r>
          </a:p>
          <a:p>
            <a:pPr>
              <a:buFontTx/>
              <a:buChar char="-"/>
            </a:pPr>
            <a:r>
              <a:rPr lang="en-US" sz="2800" dirty="0"/>
              <a:t>s</a:t>
            </a:r>
            <a:r>
              <a:rPr lang="en-US" sz="2800" dirty="0" smtClean="0"/>
              <a:t>hort- and long-term alliances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371" t="37042" r="728" b="32778"/>
          <a:stretch/>
        </p:blipFill>
        <p:spPr>
          <a:xfrm>
            <a:off x="-32533" y="3657600"/>
            <a:ext cx="9176534" cy="3200400"/>
          </a:xfrm>
          <a:prstGeom prst="rect">
            <a:avLst/>
          </a:prstGeom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568798" y="6361525"/>
            <a:ext cx="36594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sz="1400" b="1" dirty="0" smtClean="0">
                <a:solidFill>
                  <a:schemeClr val="bg1"/>
                </a:solidFill>
                <a:latin typeface="+mn-lt"/>
              </a:rPr>
              <a:t>Troop of Guinea baboons in West Africa</a:t>
            </a:r>
          </a:p>
          <a:p>
            <a:pPr>
              <a:spcBef>
                <a:spcPts val="0"/>
              </a:spcBef>
            </a:pPr>
            <a:r>
              <a:rPr lang="en-US" sz="1400" b="1" dirty="0" smtClean="0">
                <a:solidFill>
                  <a:schemeClr val="bg1"/>
                </a:solidFill>
                <a:latin typeface="+mn-lt"/>
              </a:rPr>
              <a:t>Photo by Katie Remine</a:t>
            </a:r>
            <a:endParaRPr lang="en-US" sz="14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017972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Strategies of Primates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078" y="1219201"/>
            <a:ext cx="8593014" cy="5638799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Social strategies of </a:t>
            </a:r>
            <a:r>
              <a:rPr lang="en-US" sz="2000" dirty="0" err="1" smtClean="0"/>
              <a:t>prosimian</a:t>
            </a:r>
            <a:r>
              <a:rPr lang="en-US" sz="2000" dirty="0" smtClean="0"/>
              <a:t> and monkey species at Woodland Park Zoo:</a:t>
            </a:r>
          </a:p>
          <a:p>
            <a:pPr marL="0" indent="0">
              <a:buNone/>
            </a:pPr>
            <a:r>
              <a:rPr lang="en-US" sz="2000" i="1" dirty="0" err="1" smtClean="0"/>
              <a:t>Prosimians</a:t>
            </a:r>
            <a:endParaRPr lang="en-US" sz="2000" i="1" dirty="0"/>
          </a:p>
          <a:p>
            <a:pPr marL="176213" indent="-176213"/>
            <a:r>
              <a:rPr lang="en-US" sz="2000" b="1" dirty="0" smtClean="0"/>
              <a:t>Red ruffed lemurs</a:t>
            </a:r>
          </a:p>
          <a:p>
            <a:pPr marL="574675" lvl="1" indent="-293688"/>
            <a:r>
              <a:rPr lang="en-US" dirty="0"/>
              <a:t>social structure </a:t>
            </a:r>
            <a:r>
              <a:rPr lang="en-US" dirty="0" smtClean="0"/>
              <a:t>variable</a:t>
            </a:r>
            <a:r>
              <a:rPr lang="en-US" dirty="0"/>
              <a:t>: </a:t>
            </a:r>
            <a:r>
              <a:rPr lang="en-US" sz="2400" dirty="0">
                <a:cs typeface="Arial"/>
              </a:rPr>
              <a:t>♀+♂, </a:t>
            </a:r>
            <a:r>
              <a:rPr lang="en-US" dirty="0">
                <a:cs typeface="Arial"/>
              </a:rPr>
              <a:t>or multi</a:t>
            </a:r>
            <a:r>
              <a:rPr lang="en-US" sz="2400" dirty="0">
                <a:cs typeface="Arial"/>
              </a:rPr>
              <a:t>♀+</a:t>
            </a:r>
            <a:r>
              <a:rPr lang="en-US" dirty="0">
                <a:cs typeface="Arial"/>
              </a:rPr>
              <a:t>multi</a:t>
            </a:r>
            <a:r>
              <a:rPr lang="en-US" sz="2400" dirty="0" smtClean="0">
                <a:cs typeface="Arial"/>
              </a:rPr>
              <a:t>♂</a:t>
            </a:r>
            <a:r>
              <a:rPr lang="en-US" dirty="0" smtClean="0">
                <a:cs typeface="Arial"/>
              </a:rPr>
              <a:t>, 5 to 16 in group</a:t>
            </a:r>
            <a:endParaRPr lang="en-US" sz="2400" dirty="0"/>
          </a:p>
          <a:p>
            <a:pPr marL="574675" lvl="1" indent="-293688"/>
            <a:r>
              <a:rPr lang="en-US" dirty="0" smtClean="0"/>
              <a:t>diurnal, little sexual dimorphism,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♂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dominant over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cs typeface="Arial"/>
              </a:rPr>
              <a:t>♀♀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groups </a:t>
            </a:r>
            <a:endParaRPr lang="en-US" dirty="0" smtClean="0"/>
          </a:p>
          <a:p>
            <a:pPr marL="574675" lvl="1" indent="-293688"/>
            <a:r>
              <a:rPr lang="en-US" dirty="0" smtClean="0"/>
              <a:t>nocturnal lemurs are more solitary than diurnal lemurs</a:t>
            </a:r>
          </a:p>
          <a:p>
            <a:pPr marL="0" indent="0">
              <a:buNone/>
            </a:pPr>
            <a:r>
              <a:rPr lang="en-US" sz="2000" i="1" dirty="0" smtClean="0"/>
              <a:t>Monkeys</a:t>
            </a:r>
            <a:endParaRPr lang="en-US" sz="2000" i="1" dirty="0"/>
          </a:p>
          <a:p>
            <a:pPr marL="176213" indent="-176213"/>
            <a:r>
              <a:rPr lang="en-US" sz="2000" b="1" dirty="0" err="1">
                <a:latin typeface="Arial" pitchFamily="34" charset="0"/>
                <a:ea typeface="ＭＳ Ｐゴシック" pitchFamily="-32" charset="-128"/>
                <a:cs typeface="Arial" pitchFamily="34" charset="0"/>
              </a:rPr>
              <a:t>Tamarins</a:t>
            </a:r>
            <a:r>
              <a:rPr lang="en-US" sz="2000" dirty="0">
                <a:latin typeface="Arial" pitchFamily="34" charset="0"/>
                <a:ea typeface="ＭＳ Ｐゴシック" pitchFamily="-32" charset="-128"/>
                <a:cs typeface="Arial" pitchFamily="34" charset="0"/>
              </a:rPr>
              <a:t>: only dominant </a:t>
            </a:r>
            <a:r>
              <a:rPr lang="en-US" dirty="0">
                <a:latin typeface="Arial" pitchFamily="34" charset="0"/>
                <a:ea typeface="ＭＳ Ｐゴシック" pitchFamily="-32" charset="-128"/>
                <a:cs typeface="Arial" pitchFamily="34" charset="0"/>
              </a:rPr>
              <a:t>♀ </a:t>
            </a:r>
            <a:r>
              <a:rPr lang="en-US" sz="2000" dirty="0">
                <a:latin typeface="Arial" pitchFamily="34" charset="0"/>
                <a:ea typeface="ＭＳ Ｐゴシック" pitchFamily="-32" charset="-128"/>
                <a:cs typeface="Arial" pitchFamily="34" charset="0"/>
              </a:rPr>
              <a:t>breeds,</a:t>
            </a:r>
            <a:r>
              <a:rPr lang="en-US" dirty="0">
                <a:latin typeface="Arial" pitchFamily="34" charset="0"/>
                <a:ea typeface="ＭＳ Ｐゴシック" pitchFamily="-32" charset="-128"/>
                <a:cs typeface="Arial" pitchFamily="34" charset="0"/>
              </a:rPr>
              <a:t> ♂ </a:t>
            </a:r>
            <a:r>
              <a:rPr lang="en-US" sz="2000" dirty="0" smtClean="0">
                <a:latin typeface="Arial" pitchFamily="34" charset="0"/>
                <a:ea typeface="ＭＳ Ｐゴシック" pitchFamily="-32" charset="-128"/>
                <a:cs typeface="Arial" pitchFamily="34" charset="0"/>
              </a:rPr>
              <a:t>dominant to </a:t>
            </a:r>
            <a:r>
              <a:rPr lang="en-US" dirty="0">
                <a:latin typeface="Arial" pitchFamily="34" charset="0"/>
                <a:ea typeface="ＭＳ Ｐゴシック" pitchFamily="-32" charset="-128"/>
                <a:cs typeface="Arial" pitchFamily="34" charset="0"/>
              </a:rPr>
              <a:t>♀</a:t>
            </a:r>
            <a:r>
              <a:rPr lang="en-US" sz="2000" dirty="0" smtClean="0">
                <a:latin typeface="Arial" pitchFamily="34" charset="0"/>
                <a:ea typeface="ＭＳ Ｐゴシック" pitchFamily="-32" charset="-128"/>
                <a:cs typeface="Arial" pitchFamily="34" charset="0"/>
              </a:rPr>
              <a:t>, </a:t>
            </a:r>
            <a:r>
              <a:rPr lang="en-US" sz="2000" dirty="0">
                <a:latin typeface="Arial" pitchFamily="34" charset="0"/>
                <a:ea typeface="ＭＳ Ｐゴシック" pitchFamily="-32" charset="-128"/>
                <a:cs typeface="Arial" pitchFamily="34" charset="0"/>
              </a:rPr>
              <a:t>5 to 8 in group</a:t>
            </a:r>
          </a:p>
          <a:p>
            <a:pPr marL="176213" lvl="1" indent="-176213">
              <a:buFont typeface="Arial" pitchFamily="-32" charset="0"/>
              <a:buChar char="•"/>
            </a:pPr>
            <a:r>
              <a:rPr lang="en-US" sz="2000" b="1" dirty="0" smtClean="0"/>
              <a:t>Macaques</a:t>
            </a:r>
            <a:r>
              <a:rPr lang="en-US" sz="2000" dirty="0" smtClean="0"/>
              <a:t>: </a:t>
            </a:r>
            <a:r>
              <a:rPr lang="en-US" sz="2400" dirty="0" smtClean="0">
                <a:cs typeface="Arial"/>
              </a:rPr>
              <a:t>♂+</a:t>
            </a:r>
            <a:r>
              <a:rPr lang="en-US" dirty="0" smtClean="0">
                <a:cs typeface="Arial"/>
              </a:rPr>
              <a:t>multi</a:t>
            </a:r>
            <a:r>
              <a:rPr lang="en-US" sz="2400" dirty="0" smtClean="0">
                <a:cs typeface="Arial"/>
              </a:rPr>
              <a:t>♀ or </a:t>
            </a:r>
            <a:r>
              <a:rPr lang="en-US" sz="2800" dirty="0" smtClean="0">
                <a:cs typeface="Arial"/>
              </a:rPr>
              <a:t>♂♂</a:t>
            </a:r>
            <a:r>
              <a:rPr lang="en-US" dirty="0" smtClean="0">
                <a:cs typeface="Arial"/>
              </a:rPr>
              <a:t>+multi</a:t>
            </a:r>
            <a:r>
              <a:rPr lang="en-US" sz="2400" dirty="0" smtClean="0">
                <a:cs typeface="Arial"/>
              </a:rPr>
              <a:t>♀</a:t>
            </a:r>
            <a:r>
              <a:rPr lang="en-US" dirty="0" smtClean="0">
                <a:cs typeface="Arial"/>
              </a:rPr>
              <a:t>, 4 to 30 in group</a:t>
            </a:r>
            <a:endParaRPr lang="en-US" dirty="0" smtClean="0"/>
          </a:p>
          <a:p>
            <a:pPr marL="176213" indent="-176213"/>
            <a:r>
              <a:rPr lang="en-US" sz="2000" b="1" dirty="0" err="1" smtClean="0"/>
              <a:t>Patas</a:t>
            </a:r>
            <a:r>
              <a:rPr lang="en-US" sz="2000" b="1" dirty="0" smtClean="0"/>
              <a:t> monkeys</a:t>
            </a:r>
            <a:r>
              <a:rPr lang="en-US" sz="2000" dirty="0" smtClean="0"/>
              <a:t>: </a:t>
            </a:r>
            <a:r>
              <a:rPr lang="en-US" dirty="0">
                <a:latin typeface="Arial" pitchFamily="34" charset="0"/>
                <a:ea typeface="ＭＳ Ｐゴシック" pitchFamily="-32" charset="-128"/>
                <a:cs typeface="Arial" pitchFamily="34" charset="0"/>
              </a:rPr>
              <a:t>♂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+multi</a:t>
            </a:r>
            <a:r>
              <a:rPr lang="en-US" dirty="0" smtClean="0">
                <a:latin typeface="Arial" pitchFamily="34" charset="0"/>
                <a:ea typeface="ＭＳ Ｐゴシック" pitchFamily="-32" charset="-128"/>
                <a:cs typeface="Arial" pitchFamily="34" charset="0"/>
              </a:rPr>
              <a:t>♀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5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to 34 in group, </a:t>
            </a:r>
            <a:r>
              <a:rPr lang="en-US" dirty="0" smtClean="0">
                <a:latin typeface="Arial" pitchFamily="34" charset="0"/>
                <a:ea typeface="ＭＳ Ｐゴシック" pitchFamily="-32" charset="-128"/>
                <a:cs typeface="Arial" pitchFamily="34" charset="0"/>
              </a:rPr>
              <a:t>♀♀</a:t>
            </a:r>
            <a:r>
              <a:rPr lang="en-US" sz="2000" dirty="0" smtClean="0">
                <a:cs typeface="Arial"/>
              </a:rPr>
              <a:t> engage in boundary disputes but </a:t>
            </a:r>
            <a:r>
              <a:rPr lang="en-US" dirty="0">
                <a:latin typeface="Arial" pitchFamily="34" charset="0"/>
                <a:ea typeface="ＭＳ Ｐゴシック" pitchFamily="-32" charset="-128"/>
                <a:cs typeface="Arial" pitchFamily="34" charset="0"/>
              </a:rPr>
              <a:t>♂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do not join in, </a:t>
            </a:r>
            <a:r>
              <a:rPr lang="en-US" dirty="0" smtClean="0">
                <a:latin typeface="Arial" pitchFamily="34" charset="0"/>
                <a:ea typeface="ＭＳ Ｐゴシック" pitchFamily="-32" charset="-128"/>
                <a:cs typeface="Arial" pitchFamily="34" charset="0"/>
              </a:rPr>
              <a:t>♀</a:t>
            </a:r>
            <a:r>
              <a:rPr lang="en-US" sz="2000" dirty="0" smtClean="0">
                <a:cs typeface="Arial"/>
              </a:rPr>
              <a:t>remain with group but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latin typeface="Arial" pitchFamily="34" charset="0"/>
                <a:ea typeface="ＭＳ Ｐゴシック" pitchFamily="-32" charset="-128"/>
                <a:cs typeface="Arial" pitchFamily="34" charset="0"/>
              </a:rPr>
              <a:t>♂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disperse,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allomothering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176213" indent="-176213"/>
            <a:r>
              <a:rPr lang="en-US" sz="2000" b="1" dirty="0" err="1"/>
              <a:t>Colobus</a:t>
            </a:r>
            <a:r>
              <a:rPr lang="en-US" sz="2000" b="1" dirty="0"/>
              <a:t> </a:t>
            </a:r>
            <a:r>
              <a:rPr lang="en-US" sz="2000" b="1" dirty="0" smtClean="0"/>
              <a:t>monkeys</a:t>
            </a:r>
            <a:r>
              <a:rPr lang="en-US" sz="2000" dirty="0" smtClean="0"/>
              <a:t>: </a:t>
            </a:r>
            <a:r>
              <a:rPr lang="en-US" dirty="0">
                <a:latin typeface="Arial" pitchFamily="34" charset="0"/>
                <a:ea typeface="ＭＳ Ｐゴシック" pitchFamily="-32" charset="-128"/>
                <a:cs typeface="Arial" pitchFamily="34" charset="0"/>
              </a:rPr>
              <a:t>♂</a:t>
            </a:r>
            <a:r>
              <a:rPr lang="en-US" sz="2000" dirty="0">
                <a:cs typeface="Arial"/>
              </a:rPr>
              <a:t>+multi</a:t>
            </a:r>
            <a:r>
              <a:rPr lang="en-US" dirty="0">
                <a:latin typeface="Arial" pitchFamily="34" charset="0"/>
                <a:ea typeface="ＭＳ Ｐゴシック" pitchFamily="-32" charset="-128"/>
                <a:cs typeface="Arial" pitchFamily="34" charset="0"/>
              </a:rPr>
              <a:t>♀</a:t>
            </a:r>
            <a:r>
              <a:rPr lang="en-US" sz="2000" dirty="0">
                <a:cs typeface="Arial"/>
              </a:rPr>
              <a:t> </a:t>
            </a:r>
            <a:r>
              <a:rPr lang="en-US" sz="2000" dirty="0" smtClean="0">
                <a:cs typeface="Arial"/>
              </a:rPr>
              <a:t>(males have short tenure – 2 years), 7 to 11 in group, </a:t>
            </a:r>
            <a:r>
              <a:rPr lang="en-US" sz="2000" dirty="0" err="1" smtClean="0">
                <a:cs typeface="Arial"/>
              </a:rPr>
              <a:t>allomothering</a:t>
            </a:r>
            <a:r>
              <a:rPr lang="en-US" sz="2000" dirty="0" smtClean="0">
                <a:cs typeface="Arial"/>
              </a:rPr>
              <a:t> common</a:t>
            </a:r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83182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tle 4"/>
          <p:cNvSpPr>
            <a:spLocks noGrp="1"/>
          </p:cNvSpPr>
          <p:nvPr>
            <p:ph type="title"/>
          </p:nvPr>
        </p:nvSpPr>
        <p:spPr>
          <a:xfrm>
            <a:off x="261938" y="308254"/>
            <a:ext cx="7807325" cy="484187"/>
          </a:xfrm>
        </p:spPr>
        <p:txBody>
          <a:bodyPr/>
          <a:lstStyle/>
          <a:p>
            <a:pPr eaLnBrk="1" hangingPunct="1"/>
            <a:r>
              <a:rPr lang="en-US" dirty="0" smtClean="0"/>
              <a:t>Social Strategies of Apes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5" r="5310" b="16166"/>
          <a:stretch/>
        </p:blipFill>
        <p:spPr bwMode="auto">
          <a:xfrm>
            <a:off x="-1" y="1179201"/>
            <a:ext cx="9124565" cy="5585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5087815" y="2977662"/>
            <a:ext cx="3936195" cy="38803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96404" y="3856892"/>
            <a:ext cx="4079564" cy="2709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846277" y="6025552"/>
            <a:ext cx="2110152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b="1" dirty="0" smtClean="0">
                <a:solidFill>
                  <a:schemeClr val="bg1"/>
                </a:solidFill>
                <a:latin typeface="+mn-lt"/>
              </a:rPr>
              <a:t>Gorillas</a:t>
            </a:r>
          </a:p>
          <a:p>
            <a:pPr>
              <a:spcBef>
                <a:spcPts val="0"/>
              </a:spcBef>
            </a:pPr>
            <a:r>
              <a:rPr lang="en-US" sz="1200" b="1" dirty="0" smtClean="0">
                <a:solidFill>
                  <a:schemeClr val="bg1"/>
                </a:solidFill>
                <a:latin typeface="+mn-lt"/>
              </a:rPr>
              <a:t>Photo by Ryan Hawk/WPZ</a:t>
            </a:r>
            <a:endParaRPr lang="en-US" sz="12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756834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tle 4"/>
          <p:cNvSpPr>
            <a:spLocks noGrp="1"/>
          </p:cNvSpPr>
          <p:nvPr>
            <p:ph type="title"/>
          </p:nvPr>
        </p:nvSpPr>
        <p:spPr>
          <a:xfrm>
            <a:off x="261938" y="308254"/>
            <a:ext cx="7807325" cy="484187"/>
          </a:xfrm>
        </p:spPr>
        <p:txBody>
          <a:bodyPr/>
          <a:lstStyle/>
          <a:p>
            <a:pPr eaLnBrk="1" hangingPunct="1"/>
            <a:r>
              <a:rPr lang="en-US" dirty="0" smtClean="0"/>
              <a:t>Primates –  Communication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31694" y="2266614"/>
            <a:ext cx="4931968" cy="4632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600"/>
              </a:spcBef>
              <a:buFont typeface="Arial" pitchFamily="34" charset="0"/>
              <a:buChar char="•"/>
            </a:pPr>
            <a:r>
              <a:rPr lang="en-US" sz="2800" dirty="0" smtClean="0"/>
              <a:t>Olfactory – scent marking, pheromones for sexual interaction</a:t>
            </a:r>
            <a:endParaRPr lang="en-US" sz="2800" dirty="0"/>
          </a:p>
          <a:p>
            <a:pPr marL="457200" indent="-457200" eaLnBrk="1" hangingPunct="1">
              <a:spcBef>
                <a:spcPts val="600"/>
              </a:spcBef>
              <a:buFont typeface="Arial" pitchFamily="34" charset="0"/>
              <a:buChar char="•"/>
            </a:pPr>
            <a:r>
              <a:rPr lang="en-US" sz="2800" dirty="0" smtClean="0"/>
              <a:t>Tactile – grooming, touching</a:t>
            </a:r>
          </a:p>
          <a:p>
            <a:pPr marL="457200" indent="-457200" eaLnBrk="1" hangingPunct="1">
              <a:spcBef>
                <a:spcPts val="600"/>
              </a:spcBef>
              <a:buFont typeface="Arial" pitchFamily="34" charset="0"/>
              <a:buChar char="•"/>
            </a:pPr>
            <a:r>
              <a:rPr lang="en-US" sz="2800" dirty="0" smtClean="0"/>
              <a:t>Visual – facial expression, tail position, body posture, </a:t>
            </a:r>
            <a:r>
              <a:rPr lang="en-US" sz="2800" dirty="0" err="1" smtClean="0"/>
              <a:t>piloerection</a:t>
            </a:r>
            <a:r>
              <a:rPr lang="en-US" sz="2800" dirty="0" smtClean="0"/>
              <a:t>, hand gestures</a:t>
            </a:r>
          </a:p>
          <a:p>
            <a:pPr marL="457200" indent="-457200" eaLnBrk="1" hangingPunct="1">
              <a:spcBef>
                <a:spcPts val="600"/>
              </a:spcBef>
              <a:buFont typeface="Arial" pitchFamily="34" charset="0"/>
              <a:buChar char="•"/>
            </a:pPr>
            <a:r>
              <a:rPr lang="en-US" sz="2800" dirty="0" smtClean="0"/>
              <a:t>Auditory – calls and vocalizations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80892" y="4380259"/>
            <a:ext cx="2919046" cy="232534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46457" y="1262750"/>
            <a:ext cx="85748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>
                <a:solidFill>
                  <a:srgbClr val="000000"/>
                </a:solidFill>
              </a:rPr>
              <a:t>Social interactions require a variety of modes of communication: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69169" y="1921193"/>
            <a:ext cx="2942491" cy="2356340"/>
          </a:xfrm>
          <a:prstGeom prst="rect">
            <a:avLst/>
          </a:prstGeom>
          <a:effectLst/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682154" y="3969756"/>
            <a:ext cx="187040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dirty="0" smtClean="0">
                <a:solidFill>
                  <a:schemeClr val="bg1"/>
                </a:solidFill>
                <a:latin typeface="+mn-lt"/>
              </a:rPr>
              <a:t>Red ruffed lemurs</a:t>
            </a:r>
            <a:endParaRPr lang="en-US" sz="1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6804668" y="6408157"/>
            <a:ext cx="187040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dirty="0" err="1" smtClean="0">
                <a:solidFill>
                  <a:schemeClr val="bg1"/>
                </a:solidFill>
                <a:latin typeface="+mn-lt"/>
              </a:rPr>
              <a:t>Patas</a:t>
            </a:r>
            <a:r>
              <a:rPr lang="en-US" sz="1400" b="1" dirty="0" smtClean="0">
                <a:solidFill>
                  <a:schemeClr val="bg1"/>
                </a:solidFill>
                <a:latin typeface="+mn-lt"/>
              </a:rPr>
              <a:t> monkeys</a:t>
            </a:r>
            <a:endParaRPr lang="en-US" sz="14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570951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tle 4"/>
          <p:cNvSpPr>
            <a:spLocks noGrp="1"/>
          </p:cNvSpPr>
          <p:nvPr>
            <p:ph type="title"/>
          </p:nvPr>
        </p:nvSpPr>
        <p:spPr>
          <a:xfrm>
            <a:off x="261938" y="308254"/>
            <a:ext cx="7807325" cy="484187"/>
          </a:xfrm>
        </p:spPr>
        <p:txBody>
          <a:bodyPr/>
          <a:lstStyle/>
          <a:p>
            <a:pPr eaLnBrk="1" hangingPunct="1"/>
            <a:r>
              <a:rPr lang="en-US" dirty="0" smtClean="0"/>
              <a:t>Primates – Tool Use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82062" y="1316522"/>
            <a:ext cx="5407785" cy="54353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Font typeface="Arial" pitchFamily="-32" charset="0"/>
              <a:buChar char="•"/>
            </a:pPr>
            <a:r>
              <a:rPr lang="en-US" sz="2800" dirty="0">
                <a:latin typeface="+mn-lt"/>
                <a:ea typeface="+mn-ea"/>
                <a:cs typeface="+mn-cs"/>
              </a:rPr>
              <a:t>A tool is an object that can be manipulated to complete a task</a:t>
            </a:r>
          </a:p>
          <a:p>
            <a:pPr marL="342900" indent="-342900">
              <a:spcBef>
                <a:spcPct val="20000"/>
              </a:spcBef>
              <a:buFont typeface="Arial" pitchFamily="-32" charset="0"/>
              <a:buChar char="•"/>
            </a:pPr>
            <a:r>
              <a:rPr lang="en-US" sz="2800" dirty="0">
                <a:latin typeface="+mn-lt"/>
                <a:ea typeface="+mn-ea"/>
                <a:cs typeface="+mn-cs"/>
              </a:rPr>
              <a:t>Apes are capable of altering objects to facilitate a task (tool making)</a:t>
            </a:r>
          </a:p>
          <a:p>
            <a:pPr marL="342900" indent="-342900">
              <a:spcBef>
                <a:spcPct val="20000"/>
              </a:spcBef>
              <a:buFont typeface="Arial" pitchFamily="-32" charset="0"/>
              <a:buChar char="•"/>
            </a:pPr>
            <a:r>
              <a:rPr lang="en-US" sz="2800" dirty="0">
                <a:latin typeface="+mn-lt"/>
                <a:ea typeface="+mn-ea"/>
                <a:cs typeface="+mn-cs"/>
              </a:rPr>
              <a:t>All of the great apes have been observed </a:t>
            </a:r>
            <a:r>
              <a:rPr lang="en-US" sz="2800" dirty="0" smtClean="0">
                <a:latin typeface="+mn-lt"/>
                <a:ea typeface="+mn-ea"/>
                <a:cs typeface="+mn-cs"/>
              </a:rPr>
              <a:t>using </a:t>
            </a:r>
            <a:r>
              <a:rPr lang="en-US" sz="2800" dirty="0">
                <a:latin typeface="+mn-lt"/>
                <a:ea typeface="+mn-ea"/>
                <a:cs typeface="+mn-cs"/>
              </a:rPr>
              <a:t>tools in the </a:t>
            </a:r>
            <a:r>
              <a:rPr lang="en-US" sz="2800" dirty="0" smtClean="0">
                <a:latin typeface="+mn-lt"/>
                <a:ea typeface="+mn-ea"/>
                <a:cs typeface="+mn-cs"/>
              </a:rPr>
              <a:t>wild; bonobos, chimpanzees and orangutans have been observed making tools</a:t>
            </a:r>
            <a:endParaRPr lang="en-US" sz="2800" dirty="0">
              <a:latin typeface="+mn-lt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9847" y="1302297"/>
            <a:ext cx="3508188" cy="5262282"/>
          </a:xfrm>
          <a:prstGeom prst="rect">
            <a:avLst/>
          </a:prstGeom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600093" y="5995918"/>
            <a:ext cx="246828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sz="2000" b="1" dirty="0" smtClean="0">
                <a:solidFill>
                  <a:schemeClr val="bg1"/>
                </a:solidFill>
                <a:latin typeface="+mn-lt"/>
              </a:rPr>
              <a:t>Gorilla</a:t>
            </a:r>
          </a:p>
          <a:p>
            <a:pPr>
              <a:spcBef>
                <a:spcPts val="0"/>
              </a:spcBef>
            </a:pPr>
            <a:r>
              <a:rPr lang="en-US" sz="1400" b="1" dirty="0" smtClean="0">
                <a:solidFill>
                  <a:schemeClr val="bg1"/>
                </a:solidFill>
                <a:latin typeface="+mn-lt"/>
              </a:rPr>
              <a:t>Photo by Dennis Dow/WPZ</a:t>
            </a:r>
            <a:endParaRPr lang="en-US" sz="14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287267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Primates – Culture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90149" y="1365375"/>
            <a:ext cx="6356836" cy="4473575"/>
          </a:xfrm>
        </p:spPr>
        <p:txBody>
          <a:bodyPr/>
          <a:lstStyle/>
          <a:p>
            <a:r>
              <a:rPr lang="en-US" sz="2800" dirty="0" smtClean="0"/>
              <a:t>Culture is considered to be a set of behavioral traits passed on through learning</a:t>
            </a:r>
          </a:p>
          <a:p>
            <a:r>
              <a:rPr lang="en-US" sz="2800" dirty="0" smtClean="0"/>
              <a:t>Culture in apes is reflected through variations between populations of apes in:</a:t>
            </a:r>
          </a:p>
          <a:p>
            <a:pPr lvl="1"/>
            <a:r>
              <a:rPr lang="en-US" sz="2800" dirty="0" smtClean="0"/>
              <a:t>Hunting behaviors</a:t>
            </a:r>
          </a:p>
          <a:p>
            <a:pPr lvl="1"/>
            <a:r>
              <a:rPr lang="en-US" sz="2800" dirty="0" smtClean="0"/>
              <a:t>Tool-making and tool use</a:t>
            </a:r>
          </a:p>
          <a:p>
            <a:r>
              <a:rPr lang="en-US" sz="2800" dirty="0" smtClean="0"/>
              <a:t>Juveniles often learn behaviors from adults, observing and practicing over a long period of time</a:t>
            </a:r>
            <a:endParaRPr lang="en-US" sz="2800" dirty="0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7459382" y="6073230"/>
            <a:ext cx="1409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solidFill>
                  <a:schemeClr val="bg1"/>
                </a:solidFill>
                <a:latin typeface="+mn-lt"/>
              </a:rPr>
              <a:t>Gorilla</a:t>
            </a:r>
            <a:endParaRPr lang="en-US" sz="20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764215" y="1137138"/>
            <a:ext cx="2386220" cy="5725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7186243" y="6589043"/>
            <a:ext cx="239150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 smtClean="0">
                <a:solidFill>
                  <a:schemeClr val="bg1"/>
                </a:solidFill>
                <a:latin typeface="+mn-lt"/>
              </a:rPr>
              <a:t>Photo by Katie Remine</a:t>
            </a:r>
            <a:endParaRPr lang="en-US" sz="12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752492" y="6031288"/>
            <a:ext cx="23862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>
                <a:solidFill>
                  <a:schemeClr val="bg1"/>
                </a:solidFill>
              </a:rPr>
              <a:t>Chimpanzees at </a:t>
            </a:r>
            <a:r>
              <a:rPr lang="en-US" sz="1200" b="1" dirty="0" err="1">
                <a:solidFill>
                  <a:schemeClr val="bg1"/>
                </a:solidFill>
              </a:rPr>
              <a:t>Mahale</a:t>
            </a:r>
            <a:r>
              <a:rPr lang="en-US" sz="1200" b="1" dirty="0">
                <a:solidFill>
                  <a:schemeClr val="bg1"/>
                </a:solidFill>
              </a:rPr>
              <a:t> Mountains National Park, Tanzania</a:t>
            </a:r>
          </a:p>
        </p:txBody>
      </p:sp>
    </p:spTree>
    <p:extLst>
      <p:ext uri="{BB962C8B-B14F-4D97-AF65-F5344CB8AC3E}">
        <p14:creationId xmlns:p14="http://schemas.microsoft.com/office/powerpoint/2010/main" val="24436863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tle 4"/>
          <p:cNvSpPr>
            <a:spLocks noGrp="1"/>
          </p:cNvSpPr>
          <p:nvPr>
            <p:ph type="title"/>
          </p:nvPr>
        </p:nvSpPr>
        <p:spPr>
          <a:xfrm>
            <a:off x="261938" y="507545"/>
            <a:ext cx="7807325" cy="484187"/>
          </a:xfrm>
        </p:spPr>
        <p:txBody>
          <a:bodyPr/>
          <a:lstStyle/>
          <a:p>
            <a:pPr eaLnBrk="1" hangingPunct="1"/>
            <a:r>
              <a:rPr lang="en-US" dirty="0" smtClean="0"/>
              <a:t>Primates – Culture: </a:t>
            </a:r>
            <a:r>
              <a:rPr lang="en-US" sz="2400" dirty="0" smtClean="0"/>
              <a:t>Chimpanzee cultural variation across long-term study sites</a:t>
            </a:r>
            <a:endParaRPr lang="en-US" sz="2400" dirty="0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7459382" y="6073230"/>
            <a:ext cx="1409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solidFill>
                  <a:schemeClr val="bg1"/>
                </a:solidFill>
                <a:latin typeface="+mn-lt"/>
              </a:rPr>
              <a:t>Gorilla</a:t>
            </a:r>
            <a:endParaRPr lang="en-US" sz="20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014"/>
          <a:stretch/>
        </p:blipFill>
        <p:spPr bwMode="auto">
          <a:xfrm rot="5400000">
            <a:off x="1928393" y="87979"/>
            <a:ext cx="5878095" cy="7999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66108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Threats to Primates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2919" y="1564486"/>
            <a:ext cx="4715605" cy="4473575"/>
          </a:xfrm>
        </p:spPr>
        <p:txBody>
          <a:bodyPr/>
          <a:lstStyle/>
          <a:p>
            <a:pPr lvl="0"/>
            <a:r>
              <a:rPr lang="en-US" sz="2800" dirty="0" smtClean="0"/>
              <a:t>Deforestation</a:t>
            </a:r>
            <a:endParaRPr lang="en-US" sz="2800" dirty="0"/>
          </a:p>
          <a:p>
            <a:pPr lvl="0"/>
            <a:r>
              <a:rPr lang="en-US" sz="2800" dirty="0"/>
              <a:t>Hunted for meat and skins</a:t>
            </a:r>
          </a:p>
          <a:p>
            <a:pPr lvl="0"/>
            <a:r>
              <a:rPr lang="en-US" sz="2800" dirty="0"/>
              <a:t>Captured for pet trade</a:t>
            </a:r>
          </a:p>
          <a:p>
            <a:pPr lvl="0"/>
            <a:r>
              <a:rPr lang="en-US" sz="2800" dirty="0"/>
              <a:t>Killed in retribution for raiding crops</a:t>
            </a:r>
          </a:p>
          <a:p>
            <a:pPr lvl="0"/>
            <a:r>
              <a:rPr lang="en-US" sz="2800" dirty="0"/>
              <a:t>Susceptible to human diseases</a:t>
            </a:r>
          </a:p>
          <a:p>
            <a:pPr lvl="0"/>
            <a:r>
              <a:rPr lang="en-US" sz="2800" dirty="0"/>
              <a:t>Parts used in traditional </a:t>
            </a:r>
            <a:r>
              <a:rPr lang="en-US" sz="2800" dirty="0" smtClean="0"/>
              <a:t>medicine</a:t>
            </a:r>
            <a:endParaRPr lang="en-US" sz="2800" dirty="0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7459382" y="6073230"/>
            <a:ext cx="1409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solidFill>
                  <a:schemeClr val="bg1"/>
                </a:solidFill>
                <a:latin typeface="+mn-lt"/>
              </a:rPr>
              <a:t>Gorilla</a:t>
            </a:r>
            <a:endParaRPr lang="en-US" sz="2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7186243" y="6589043"/>
            <a:ext cx="239150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 smtClean="0">
                <a:solidFill>
                  <a:schemeClr val="bg1"/>
                </a:solidFill>
                <a:latin typeface="+mn-lt"/>
              </a:rPr>
              <a:t>Photo by Katie Remine</a:t>
            </a:r>
            <a:endParaRPr lang="en-US" sz="12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9739" y="1113692"/>
            <a:ext cx="4314262" cy="575235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084277" y="6342822"/>
            <a:ext cx="31883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sz="1600" b="1" dirty="0" smtClean="0">
                <a:solidFill>
                  <a:schemeClr val="bg1"/>
                </a:solidFill>
              </a:rPr>
              <a:t>Forest understory, West Africa</a:t>
            </a:r>
          </a:p>
          <a:p>
            <a:pPr>
              <a:spcBef>
                <a:spcPts val="0"/>
              </a:spcBef>
            </a:pPr>
            <a:r>
              <a:rPr lang="en-US" sz="1200" b="1" dirty="0" smtClean="0">
                <a:solidFill>
                  <a:schemeClr val="bg1"/>
                </a:solidFill>
              </a:rPr>
              <a:t>Photo by Katie Remine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4350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More to learn!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2738" y="1283313"/>
            <a:ext cx="8646344" cy="4473575"/>
          </a:xfrm>
        </p:spPr>
        <p:txBody>
          <a:bodyPr/>
          <a:lstStyle/>
          <a:p>
            <a:pPr lvl="0"/>
            <a:r>
              <a:rPr lang="en-US" sz="2800" dirty="0" smtClean="0"/>
              <a:t>New species are being discovered and new information is uncovered about primate behavior every year.</a:t>
            </a:r>
          </a:p>
          <a:p>
            <a:pPr lvl="0"/>
            <a:r>
              <a:rPr lang="en-US" sz="2800" dirty="0" smtClean="0"/>
              <a:t>This understanding can inspire deeper appreciation and protection for the world’s primates.</a:t>
            </a:r>
            <a:endParaRPr lang="en-US" sz="2800" dirty="0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7459382" y="6073230"/>
            <a:ext cx="1409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solidFill>
                  <a:schemeClr val="bg1"/>
                </a:solidFill>
                <a:latin typeface="+mn-lt"/>
              </a:rPr>
              <a:t>Gorilla</a:t>
            </a:r>
            <a:endParaRPr lang="en-US" sz="2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7186243" y="6589043"/>
            <a:ext cx="239150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 smtClean="0">
                <a:solidFill>
                  <a:schemeClr val="bg1"/>
                </a:solidFill>
                <a:latin typeface="+mn-lt"/>
              </a:rPr>
              <a:t>Photo by Katie Remine</a:t>
            </a:r>
            <a:endParaRPr lang="en-US" sz="12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" y="3778417"/>
            <a:ext cx="4572003" cy="30999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0" y="3774706"/>
            <a:ext cx="4572000" cy="3083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4315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261938" y="326183"/>
            <a:ext cx="7807325" cy="484187"/>
          </a:xfrm>
        </p:spPr>
        <p:txBody>
          <a:bodyPr/>
          <a:lstStyle/>
          <a:p>
            <a:pPr eaLnBrk="1" hangingPunct="1"/>
            <a:r>
              <a:rPr lang="da-DK" dirty="0" smtClean="0">
                <a:latin typeface="+mn-lt"/>
              </a:rPr>
              <a:t>Mammal Taxonomy</a:t>
            </a:r>
            <a:endParaRPr lang="en-US" dirty="0">
              <a:latin typeface="+mn-lt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466183" y="1141662"/>
            <a:ext cx="8390945" cy="5799271"/>
            <a:chOff x="609600" y="352620"/>
            <a:chExt cx="8686800" cy="10623533"/>
          </a:xfrm>
        </p:grpSpPr>
        <p:grpSp>
          <p:nvGrpSpPr>
            <p:cNvPr id="20" name="Group 2"/>
            <p:cNvGrpSpPr>
              <a:grpSpLocks/>
            </p:cNvGrpSpPr>
            <p:nvPr/>
          </p:nvGrpSpPr>
          <p:grpSpPr bwMode="auto">
            <a:xfrm>
              <a:off x="1524000" y="542925"/>
              <a:ext cx="5715000" cy="981075"/>
              <a:chOff x="816" y="2070"/>
              <a:chExt cx="3600" cy="618"/>
            </a:xfrm>
          </p:grpSpPr>
          <p:sp>
            <p:nvSpPr>
              <p:cNvPr id="25" name="Line 3"/>
              <p:cNvSpPr>
                <a:spLocks noChangeShapeType="1"/>
              </p:cNvSpPr>
              <p:nvPr/>
            </p:nvSpPr>
            <p:spPr bwMode="auto">
              <a:xfrm flipH="1">
                <a:off x="3552" y="2256"/>
                <a:ext cx="0" cy="19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+mn-lt"/>
                </a:endParaRPr>
              </a:p>
            </p:txBody>
          </p:sp>
          <p:grpSp>
            <p:nvGrpSpPr>
              <p:cNvPr id="26" name="Group 4"/>
              <p:cNvGrpSpPr>
                <a:grpSpLocks/>
              </p:cNvGrpSpPr>
              <p:nvPr/>
            </p:nvGrpSpPr>
            <p:grpSpPr bwMode="auto">
              <a:xfrm>
                <a:off x="816" y="2070"/>
                <a:ext cx="3600" cy="618"/>
                <a:chOff x="816" y="2070"/>
                <a:chExt cx="3600" cy="618"/>
              </a:xfrm>
            </p:grpSpPr>
            <p:sp>
              <p:nvSpPr>
                <p:cNvPr id="27" name="Line 5"/>
                <p:cNvSpPr>
                  <a:spLocks noChangeShapeType="1"/>
                </p:cNvSpPr>
                <p:nvPr/>
              </p:nvSpPr>
              <p:spPr bwMode="auto">
                <a:xfrm>
                  <a:off x="1989" y="2070"/>
                  <a:ext cx="267" cy="186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8" name="Line 6"/>
                <p:cNvSpPr>
                  <a:spLocks noChangeShapeType="1"/>
                </p:cNvSpPr>
                <p:nvPr/>
              </p:nvSpPr>
              <p:spPr bwMode="auto">
                <a:xfrm flipH="1">
                  <a:off x="816" y="2256"/>
                  <a:ext cx="2736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9" name="Line 7"/>
                <p:cNvSpPr>
                  <a:spLocks noChangeShapeType="1"/>
                </p:cNvSpPr>
                <p:nvPr/>
              </p:nvSpPr>
              <p:spPr bwMode="auto">
                <a:xfrm>
                  <a:off x="816" y="2256"/>
                  <a:ext cx="0" cy="24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30" name="Line 8"/>
                <p:cNvSpPr>
                  <a:spLocks noChangeShapeType="1"/>
                </p:cNvSpPr>
                <p:nvPr/>
              </p:nvSpPr>
              <p:spPr bwMode="auto">
                <a:xfrm>
                  <a:off x="2592" y="2448"/>
                  <a:ext cx="1824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31" name="Line 9"/>
                <p:cNvSpPr>
                  <a:spLocks noChangeShapeType="1"/>
                </p:cNvSpPr>
                <p:nvPr/>
              </p:nvSpPr>
              <p:spPr bwMode="auto">
                <a:xfrm>
                  <a:off x="2592" y="2448"/>
                  <a:ext cx="0" cy="24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32" name="Line 10"/>
                <p:cNvSpPr>
                  <a:spLocks noChangeShapeType="1"/>
                </p:cNvSpPr>
                <p:nvPr/>
              </p:nvSpPr>
              <p:spPr bwMode="auto">
                <a:xfrm>
                  <a:off x="4416" y="2448"/>
                  <a:ext cx="0" cy="24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+mn-lt"/>
                  </a:endParaRPr>
                </a:p>
              </p:txBody>
            </p:sp>
          </p:grpSp>
        </p:grpSp>
        <p:sp>
          <p:nvSpPr>
            <p:cNvPr id="21" name="Text Box 11"/>
            <p:cNvSpPr txBox="1">
              <a:spLocks noChangeArrowheads="1"/>
            </p:cNvSpPr>
            <p:nvPr/>
          </p:nvSpPr>
          <p:spPr bwMode="auto">
            <a:xfrm>
              <a:off x="609600" y="1219200"/>
              <a:ext cx="22098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350838" indent="-350838">
                <a:defRPr sz="2800">
                  <a:solidFill>
                    <a:schemeClr val="tx1"/>
                  </a:solidFill>
                  <a:latin typeface="Times New Roman" charset="0"/>
                </a:defRPr>
              </a:lvl1pPr>
              <a:lvl2pPr marL="465138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>
                  <a:solidFill>
                    <a:schemeClr val="tx1"/>
                  </a:solidFill>
                  <a:latin typeface="Times New Roman" charset="0"/>
                </a:defRPr>
              </a:lvl5pPr>
              <a:lvl6pPr>
                <a:defRPr>
                  <a:solidFill>
                    <a:schemeClr val="tx1"/>
                  </a:solidFill>
                  <a:latin typeface="Times New Roman" charset="0"/>
                </a:defRPr>
              </a:lvl6pPr>
              <a:lvl7pPr>
                <a:defRPr>
                  <a:solidFill>
                    <a:schemeClr val="tx1"/>
                  </a:solidFill>
                  <a:latin typeface="Times New Roman" charset="0"/>
                </a:defRPr>
              </a:lvl7pPr>
              <a:lvl8pPr>
                <a:defRPr>
                  <a:solidFill>
                    <a:schemeClr val="tx1"/>
                  </a:solidFill>
                  <a:latin typeface="Times New Roman" charset="0"/>
                </a:defRPr>
              </a:lvl8pPr>
              <a:lvl9pPr>
                <a:defRPr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20000"/>
                </a:spcBef>
              </a:pPr>
              <a:r>
                <a:rPr lang="en-US" sz="1800" b="1" dirty="0">
                  <a:solidFill>
                    <a:srgbClr val="006600"/>
                  </a:solidFill>
                  <a:latin typeface="+mn-lt"/>
                </a:rPr>
                <a:t>Monotremes (5)</a:t>
              </a:r>
            </a:p>
            <a:p>
              <a:pPr>
                <a:spcBef>
                  <a:spcPct val="20000"/>
                </a:spcBef>
                <a:buFontTx/>
                <a:buChar char="•"/>
              </a:pPr>
              <a:endParaRPr lang="en-US" sz="1800" b="1" dirty="0">
                <a:latin typeface="+mn-lt"/>
              </a:endParaRPr>
            </a:p>
          </p:txBody>
        </p:sp>
        <p:sp>
          <p:nvSpPr>
            <p:cNvPr id="22" name="Rectangle 12"/>
            <p:cNvSpPr>
              <a:spLocks noChangeArrowheads="1"/>
            </p:cNvSpPr>
            <p:nvPr/>
          </p:nvSpPr>
          <p:spPr bwMode="auto">
            <a:xfrm>
              <a:off x="2667000" y="1524001"/>
              <a:ext cx="3200400" cy="65965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225425" indent="-225425"/>
              <a:r>
                <a:rPr lang="en-US" sz="1800" b="1" dirty="0">
                  <a:latin typeface="+mn-lt"/>
                </a:rPr>
                <a:t>Marsupial mammals</a:t>
              </a:r>
            </a:p>
            <a:p>
              <a:pPr marL="225425" indent="-225425"/>
              <a:r>
                <a:rPr lang="en-US" sz="1500" dirty="0">
                  <a:solidFill>
                    <a:srgbClr val="000099"/>
                  </a:solidFill>
                  <a:latin typeface="+mn-lt"/>
                </a:rPr>
                <a:t>Order Didelphimorphia: American opossums</a:t>
              </a:r>
            </a:p>
            <a:p>
              <a:pPr marL="225425" indent="-225425"/>
              <a:r>
                <a:rPr lang="en-US" sz="1500" dirty="0">
                  <a:solidFill>
                    <a:srgbClr val="000099"/>
                  </a:solidFill>
                  <a:latin typeface="+mn-lt"/>
                </a:rPr>
                <a:t>Order Paucituberculata: shrew </a:t>
              </a:r>
              <a:r>
                <a:rPr lang="en-US" sz="1500" dirty="0" smtClean="0">
                  <a:solidFill>
                    <a:srgbClr val="000099"/>
                  </a:solidFill>
                  <a:latin typeface="+mn-lt"/>
                </a:rPr>
                <a:t>opossums </a:t>
              </a:r>
              <a:endParaRPr lang="en-US" sz="1500" dirty="0">
                <a:solidFill>
                  <a:srgbClr val="000099"/>
                </a:solidFill>
                <a:latin typeface="+mn-lt"/>
              </a:endParaRPr>
            </a:p>
            <a:p>
              <a:pPr marL="225425" indent="-225425"/>
              <a:r>
                <a:rPr lang="en-US" sz="1500" dirty="0">
                  <a:solidFill>
                    <a:srgbClr val="0066FF"/>
                  </a:solidFill>
                  <a:latin typeface="+mn-lt"/>
                </a:rPr>
                <a:t>Order Microbiotheria: monito del monte </a:t>
              </a:r>
            </a:p>
            <a:p>
              <a:pPr marL="225425" indent="-225425"/>
              <a:r>
                <a:rPr lang="en-US" sz="1500" dirty="0">
                  <a:solidFill>
                    <a:srgbClr val="009999"/>
                  </a:solidFill>
                  <a:latin typeface="+mn-lt"/>
                </a:rPr>
                <a:t>Order Notoryctemorphia: marsupial moles </a:t>
              </a:r>
            </a:p>
            <a:p>
              <a:pPr marL="225425" indent="-225425"/>
              <a:r>
                <a:rPr lang="en-US" sz="1500" dirty="0">
                  <a:solidFill>
                    <a:srgbClr val="009999"/>
                  </a:solidFill>
                  <a:latin typeface="+mn-lt"/>
                </a:rPr>
                <a:t>Order Dasyuromophia: Tasmanian devil, Thylacine, numbats </a:t>
              </a:r>
            </a:p>
            <a:p>
              <a:pPr marL="225425" indent="-225425"/>
              <a:r>
                <a:rPr lang="en-US" sz="1500" dirty="0">
                  <a:solidFill>
                    <a:srgbClr val="009999"/>
                  </a:solidFill>
                  <a:latin typeface="+mn-lt"/>
                </a:rPr>
                <a:t>Order Peramelemorphia: bandicoots and bilbies </a:t>
              </a:r>
            </a:p>
            <a:p>
              <a:pPr marL="225425" indent="-225425"/>
              <a:r>
                <a:rPr lang="en-US" sz="1500" dirty="0">
                  <a:solidFill>
                    <a:srgbClr val="009999"/>
                  </a:solidFill>
                  <a:latin typeface="+mn-lt"/>
                </a:rPr>
                <a:t>Order: Diprotodontia: kangaroos, wallabies, koala, possums</a:t>
              </a:r>
              <a:endParaRPr lang="en-US" sz="1500" dirty="0">
                <a:solidFill>
                  <a:srgbClr val="009900"/>
                </a:solidFill>
                <a:latin typeface="+mn-lt"/>
              </a:endParaRPr>
            </a:p>
          </p:txBody>
        </p:sp>
        <p:sp>
          <p:nvSpPr>
            <p:cNvPr id="23" name="Rectangle 13"/>
            <p:cNvSpPr>
              <a:spLocks noChangeArrowheads="1"/>
            </p:cNvSpPr>
            <p:nvPr/>
          </p:nvSpPr>
          <p:spPr bwMode="auto">
            <a:xfrm>
              <a:off x="5867400" y="1447800"/>
              <a:ext cx="3429000" cy="95283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225425" indent="-225425"/>
              <a:r>
                <a:rPr lang="en-US" sz="1800" b="1" dirty="0">
                  <a:latin typeface="+mn-lt"/>
                </a:rPr>
                <a:t>Placental mammals</a:t>
              </a:r>
            </a:p>
            <a:p>
              <a:pPr marL="225425" indent="-225425"/>
              <a:r>
                <a:rPr lang="en-US" sz="1400" dirty="0">
                  <a:solidFill>
                    <a:srgbClr val="CC9900"/>
                  </a:solidFill>
                  <a:latin typeface="+mn-lt"/>
                </a:rPr>
                <a:t>Pangolins (8)</a:t>
              </a:r>
            </a:p>
            <a:p>
              <a:pPr marL="225425" indent="-225425"/>
              <a:r>
                <a:rPr lang="en-US" sz="1400" dirty="0">
                  <a:solidFill>
                    <a:srgbClr val="CC9900"/>
                  </a:solidFill>
                  <a:latin typeface="+mn-lt"/>
                </a:rPr>
                <a:t>Armadillos (21)</a:t>
              </a:r>
            </a:p>
            <a:p>
              <a:pPr marL="225425" indent="-225425"/>
              <a:r>
                <a:rPr lang="en-US" sz="1400" dirty="0">
                  <a:solidFill>
                    <a:srgbClr val="CC9900"/>
                  </a:solidFill>
                  <a:latin typeface="+mn-lt"/>
                </a:rPr>
                <a:t>Anteaters, sloths, tamanduas (10)</a:t>
              </a:r>
            </a:p>
            <a:p>
              <a:pPr marL="225425" indent="-225425"/>
              <a:r>
                <a:rPr lang="en-US" sz="1400" dirty="0">
                  <a:solidFill>
                    <a:srgbClr val="CC6600"/>
                  </a:solidFill>
                  <a:latin typeface="+mn-lt"/>
                </a:rPr>
                <a:t>Rabbits, hares (93)</a:t>
              </a:r>
            </a:p>
            <a:p>
              <a:pPr marL="225425" indent="-225425"/>
              <a:r>
                <a:rPr lang="en-US" sz="1400" dirty="0">
                  <a:solidFill>
                    <a:srgbClr val="CC6600"/>
                  </a:solidFill>
                  <a:latin typeface="+mn-lt"/>
                </a:rPr>
                <a:t>Rodents (2,277)</a:t>
              </a:r>
            </a:p>
            <a:p>
              <a:pPr marL="225425" indent="-225425"/>
              <a:r>
                <a:rPr lang="en-US" sz="1400" dirty="0">
                  <a:solidFill>
                    <a:srgbClr val="CC6600"/>
                  </a:solidFill>
                  <a:latin typeface="+mn-lt"/>
                </a:rPr>
                <a:t>Elephant shrews (15)</a:t>
              </a:r>
            </a:p>
            <a:p>
              <a:pPr marL="225425" indent="-225425"/>
              <a:r>
                <a:rPr lang="en-US" sz="2000" b="1" dirty="0">
                  <a:solidFill>
                    <a:srgbClr val="FF5050"/>
                  </a:solidFill>
                  <a:latin typeface="+mn-lt"/>
                </a:rPr>
                <a:t>Primates (</a:t>
              </a:r>
              <a:r>
                <a:rPr lang="en-US" sz="2000" b="1" dirty="0" smtClean="0">
                  <a:solidFill>
                    <a:srgbClr val="FF5050"/>
                  </a:solidFill>
                  <a:latin typeface="+mn-lt"/>
                </a:rPr>
                <a:t>330)</a:t>
              </a:r>
              <a:endParaRPr lang="en-US" sz="2000" b="1" dirty="0">
                <a:solidFill>
                  <a:srgbClr val="FF5050"/>
                </a:solidFill>
                <a:latin typeface="+mn-lt"/>
              </a:endParaRPr>
            </a:p>
            <a:p>
              <a:pPr marL="225425" indent="-225425"/>
              <a:r>
                <a:rPr lang="en-US" sz="1400" dirty="0">
                  <a:solidFill>
                    <a:srgbClr val="FF5050"/>
                  </a:solidFill>
                  <a:latin typeface="+mn-lt"/>
                </a:rPr>
                <a:t>Tree shrews (20)</a:t>
              </a:r>
            </a:p>
            <a:p>
              <a:pPr marL="225425" indent="-225425"/>
              <a:r>
                <a:rPr lang="en-US" sz="1400" dirty="0">
                  <a:solidFill>
                    <a:srgbClr val="FF5050"/>
                  </a:solidFill>
                  <a:latin typeface="+mn-lt"/>
                </a:rPr>
                <a:t>Colugos (2)</a:t>
              </a:r>
            </a:p>
            <a:p>
              <a:pPr marL="225425" indent="-225425"/>
              <a:r>
                <a:rPr lang="en-US" sz="1400" dirty="0">
                  <a:solidFill>
                    <a:srgbClr val="FF5050"/>
                  </a:solidFill>
                  <a:latin typeface="+mn-lt"/>
                </a:rPr>
                <a:t>Bats (1,116) </a:t>
              </a:r>
            </a:p>
            <a:p>
              <a:pPr marL="225425" indent="-225425"/>
              <a:r>
                <a:rPr lang="en-US" sz="1400" dirty="0">
                  <a:solidFill>
                    <a:srgbClr val="FF6600"/>
                  </a:solidFill>
                  <a:latin typeface="+mn-lt"/>
                </a:rPr>
                <a:t>Otter shrews, golden moles, tenrecs (51)</a:t>
              </a:r>
            </a:p>
            <a:p>
              <a:pPr marL="225425" indent="-225425"/>
              <a:r>
                <a:rPr lang="en-US" sz="1400" dirty="0">
                  <a:solidFill>
                    <a:srgbClr val="FF6600"/>
                  </a:solidFill>
                  <a:latin typeface="+mn-lt"/>
                </a:rPr>
                <a:t>Hedgehogs, moonrats, gymnures (24)</a:t>
              </a:r>
            </a:p>
            <a:p>
              <a:pPr marL="225425" indent="-225425"/>
              <a:r>
                <a:rPr lang="en-US" sz="1400" dirty="0">
                  <a:solidFill>
                    <a:srgbClr val="FF6600"/>
                  </a:solidFill>
                  <a:latin typeface="+mn-lt"/>
                </a:rPr>
                <a:t>Shrews, moles (428)</a:t>
              </a:r>
            </a:p>
            <a:p>
              <a:pPr marL="225425" indent="-225425"/>
              <a:r>
                <a:rPr lang="en-US" sz="1400" dirty="0">
                  <a:solidFill>
                    <a:srgbClr val="FF0000"/>
                  </a:solidFill>
                  <a:latin typeface="+mn-lt"/>
                </a:rPr>
                <a:t>Carnivores (287)</a:t>
              </a:r>
            </a:p>
            <a:p>
              <a:pPr marL="225425" indent="-225425"/>
              <a:r>
                <a:rPr lang="en-US" sz="1400" dirty="0">
                  <a:solidFill>
                    <a:srgbClr val="A50021"/>
                  </a:solidFill>
                  <a:latin typeface="+mn-lt"/>
                </a:rPr>
                <a:t>Even-toed ungulates (240)</a:t>
              </a:r>
            </a:p>
            <a:p>
              <a:pPr marL="225425" indent="-225425"/>
              <a:r>
                <a:rPr lang="en-US" sz="1400" dirty="0">
                  <a:solidFill>
                    <a:srgbClr val="A50021"/>
                  </a:solidFill>
                  <a:latin typeface="+mn-lt"/>
                </a:rPr>
                <a:t>Whales, dolphins, porpoises (84)</a:t>
              </a:r>
            </a:p>
            <a:p>
              <a:pPr marL="225425" indent="-225425"/>
              <a:r>
                <a:rPr lang="en-US" sz="1400" dirty="0">
                  <a:solidFill>
                    <a:srgbClr val="A50021"/>
                  </a:solidFill>
                  <a:latin typeface="+mn-lt"/>
                </a:rPr>
                <a:t>Aardvark (1)</a:t>
              </a:r>
            </a:p>
            <a:p>
              <a:pPr marL="225425" indent="-225425"/>
              <a:r>
                <a:rPr lang="en-US" sz="1400" dirty="0">
                  <a:solidFill>
                    <a:srgbClr val="A50021"/>
                  </a:solidFill>
                  <a:latin typeface="+mn-lt"/>
                </a:rPr>
                <a:t>Odd-toed ungulates (17)</a:t>
              </a:r>
            </a:p>
            <a:p>
              <a:pPr marL="225425" indent="-225425"/>
              <a:r>
                <a:rPr lang="en-US" sz="1400" dirty="0">
                  <a:solidFill>
                    <a:srgbClr val="A50021"/>
                  </a:solidFill>
                  <a:latin typeface="+mn-lt"/>
                </a:rPr>
                <a:t>Hyraxes (4)</a:t>
              </a:r>
            </a:p>
            <a:p>
              <a:pPr marL="225425" indent="-225425"/>
              <a:r>
                <a:rPr lang="en-US" sz="1400" dirty="0">
                  <a:solidFill>
                    <a:srgbClr val="A50021"/>
                  </a:solidFill>
                  <a:latin typeface="+mn-lt"/>
                </a:rPr>
                <a:t>Manatees, dugongs (5)</a:t>
              </a:r>
            </a:p>
            <a:p>
              <a:pPr marL="225425" indent="-225425"/>
              <a:r>
                <a:rPr lang="en-US" sz="1400" dirty="0">
                  <a:solidFill>
                    <a:srgbClr val="A50021"/>
                  </a:solidFill>
                  <a:latin typeface="+mn-lt"/>
                </a:rPr>
                <a:t>Elephants (3)</a:t>
              </a:r>
              <a:endParaRPr lang="en-US" sz="1400" dirty="0">
                <a:solidFill>
                  <a:srgbClr val="FF5050"/>
                </a:solidFill>
                <a:latin typeface="+mn-lt"/>
              </a:endParaRPr>
            </a:p>
          </p:txBody>
        </p:sp>
        <p:sp>
          <p:nvSpPr>
            <p:cNvPr id="24" name="Rectangle 14"/>
            <p:cNvSpPr>
              <a:spLocks noChangeArrowheads="1"/>
            </p:cNvSpPr>
            <p:nvPr/>
          </p:nvSpPr>
          <p:spPr bwMode="auto">
            <a:xfrm>
              <a:off x="2150266" y="352620"/>
              <a:ext cx="2286000" cy="3810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b="1" dirty="0">
                  <a:latin typeface="+mn-lt"/>
                </a:rPr>
                <a:t>Mammals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8"/>
          <p:cNvSpPr txBox="1">
            <a:spLocks/>
          </p:cNvSpPr>
          <p:nvPr/>
        </p:nvSpPr>
        <p:spPr bwMode="auto">
          <a:xfrm>
            <a:off x="684213" y="1487488"/>
            <a:ext cx="7705725" cy="470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charset="0"/>
              <a:buNone/>
            </a:pPr>
            <a:r>
              <a:rPr lang="en-US" sz="3600" dirty="0"/>
              <a:t>Woodland Park Zoo </a:t>
            </a:r>
            <a:r>
              <a:rPr lang="en-US" sz="3600" dirty="0" smtClean="0"/>
              <a:t>2013</a:t>
            </a:r>
            <a:endParaRPr lang="en-US" sz="3600" dirty="0"/>
          </a:p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en-US" sz="2400" dirty="0"/>
              <a:t>All photos by </a:t>
            </a:r>
          </a:p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en-US" sz="2400" dirty="0"/>
              <a:t>K. Remine/M. White/J. Mears unless otherwise noted. </a:t>
            </a:r>
          </a:p>
          <a:p>
            <a:pPr algn="ctr">
              <a:spcBef>
                <a:spcPct val="50000"/>
              </a:spcBef>
              <a:buClr>
                <a:srgbClr val="008000"/>
              </a:buClr>
              <a:buFont typeface="Arial" charset="0"/>
              <a:buNone/>
            </a:pPr>
            <a:r>
              <a:rPr lang="en-US" sz="2400" i="1" dirty="0"/>
              <a:t>All WPZ photos property of Woodland Park Zoo. All rights reserved.</a:t>
            </a:r>
          </a:p>
          <a:p>
            <a:pPr algn="ctr">
              <a:spcBef>
                <a:spcPct val="50000"/>
              </a:spcBef>
              <a:buClr>
                <a:srgbClr val="008000"/>
              </a:buClr>
              <a:buFont typeface="Arial" charset="0"/>
              <a:buNone/>
            </a:pPr>
            <a:endParaRPr lang="en-US" sz="2400" i="1" dirty="0"/>
          </a:p>
          <a:p>
            <a:pPr algn="ctr" eaLnBrk="1" hangingPunct="1">
              <a:spcBef>
                <a:spcPct val="20000"/>
              </a:spcBef>
              <a:buFont typeface="Arial" charset="0"/>
              <a:buNone/>
            </a:pPr>
            <a:r>
              <a:rPr lang="en-US" sz="3600" dirty="0"/>
              <a:t>www.zoo.org</a:t>
            </a:r>
          </a:p>
        </p:txBody>
      </p:sp>
    </p:spTree>
    <p:extLst>
      <p:ext uri="{BB962C8B-B14F-4D97-AF65-F5344CB8AC3E}">
        <p14:creationId xmlns:p14="http://schemas.microsoft.com/office/powerpoint/2010/main" val="20609098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3"/>
          <p:cNvSpPr>
            <a:spLocks noGrp="1"/>
          </p:cNvSpPr>
          <p:nvPr>
            <p:ph type="ctrTitle"/>
          </p:nvPr>
        </p:nvSpPr>
        <p:spPr>
          <a:xfrm>
            <a:off x="954088" y="1371600"/>
            <a:ext cx="7239000" cy="3048000"/>
          </a:xfrm>
        </p:spPr>
        <p:txBody>
          <a:bodyPr/>
          <a:lstStyle/>
          <a:p>
            <a:pPr marL="0" indent="0" algn="ctr" eaLnBrk="1" hangingPunct="1"/>
            <a:r>
              <a:rPr lang="en-US" sz="6000"/>
              <a:t>www.zoo.org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/>
          </p:cNvSpPr>
          <p:nvPr>
            <p:ph type="title"/>
          </p:nvPr>
        </p:nvSpPr>
        <p:spPr>
          <a:xfrm>
            <a:off x="261938" y="412374"/>
            <a:ext cx="7891462" cy="415925"/>
          </a:xfrm>
        </p:spPr>
        <p:txBody>
          <a:bodyPr/>
          <a:lstStyle/>
          <a:p>
            <a:pPr eaLnBrk="1" hangingPunct="1"/>
            <a:r>
              <a:rPr sz="3200" dirty="0" smtClean="0"/>
              <a:t>Primate Distribution</a:t>
            </a:r>
            <a:endParaRPr sz="3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9103" y="2158255"/>
            <a:ext cx="4825820" cy="2503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3435" y="1129558"/>
            <a:ext cx="87854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Primates are found primarily in tropical regions in 92 countries around the world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76512" y="1852981"/>
            <a:ext cx="18887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Neotropics:</a:t>
            </a:r>
          </a:p>
          <a:p>
            <a:r>
              <a:rPr lang="en-US" sz="2400" dirty="0" smtClean="0"/>
              <a:t>New World monkeys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457199" y="4209767"/>
            <a:ext cx="361277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Asia:</a:t>
            </a:r>
          </a:p>
          <a:p>
            <a:r>
              <a:rPr lang="en-US" sz="2400" dirty="0" smtClean="0"/>
              <a:t>Lorises (prosimian)</a:t>
            </a:r>
          </a:p>
          <a:p>
            <a:r>
              <a:rPr lang="en-US" sz="2400" dirty="0" smtClean="0"/>
              <a:t>Tarsiers (prosimian)</a:t>
            </a:r>
          </a:p>
          <a:p>
            <a:r>
              <a:rPr lang="en-US" sz="2400" dirty="0" smtClean="0"/>
              <a:t>Old World monkeys</a:t>
            </a:r>
          </a:p>
          <a:p>
            <a:r>
              <a:rPr lang="en-US" sz="2400" dirty="0" smtClean="0"/>
              <a:t>Gibbons/siamangs (lesser apes)</a:t>
            </a:r>
          </a:p>
          <a:p>
            <a:r>
              <a:rPr lang="en-US" sz="2400" dirty="0" smtClean="0"/>
              <a:t>Orangutans (great apes)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6795245" y="1952528"/>
            <a:ext cx="20770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Madagascar:</a:t>
            </a:r>
          </a:p>
          <a:p>
            <a:r>
              <a:rPr lang="en-US" sz="2400" dirty="0" smtClean="0"/>
              <a:t>Lemurs (prosimian)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5145727" y="4549676"/>
            <a:ext cx="421060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Africa:</a:t>
            </a:r>
          </a:p>
          <a:p>
            <a:r>
              <a:rPr lang="en-US" sz="2400" dirty="0" smtClean="0"/>
              <a:t>Galagos (prosimian)</a:t>
            </a:r>
          </a:p>
          <a:p>
            <a:r>
              <a:rPr lang="en-US" sz="2400" dirty="0" smtClean="0"/>
              <a:t>Pottos (prosimian)</a:t>
            </a:r>
          </a:p>
          <a:p>
            <a:r>
              <a:rPr lang="en-US" sz="2400" dirty="0" smtClean="0"/>
              <a:t>Old World monkeys</a:t>
            </a:r>
          </a:p>
          <a:p>
            <a:r>
              <a:rPr lang="en-US" sz="2400" dirty="0" smtClean="0"/>
              <a:t>Gorillas (great ape)</a:t>
            </a:r>
          </a:p>
          <a:p>
            <a:r>
              <a:rPr lang="en-US" sz="2400" dirty="0" smtClean="0"/>
              <a:t>Chimps/bonobos (great ape)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4"/>
          <p:cNvSpPr>
            <a:spLocks noGrp="1"/>
          </p:cNvSpPr>
          <p:nvPr>
            <p:ph type="title"/>
          </p:nvPr>
        </p:nvSpPr>
        <p:spPr>
          <a:xfrm>
            <a:off x="261938" y="344112"/>
            <a:ext cx="7807325" cy="484187"/>
          </a:xfrm>
        </p:spPr>
        <p:txBody>
          <a:bodyPr/>
          <a:lstStyle/>
          <a:p>
            <a:pPr eaLnBrk="1" hangingPunct="1"/>
            <a:r>
              <a:rPr lang="da-DK" dirty="0" smtClean="0"/>
              <a:t>Primates – evolutionary model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448243" y="1201270"/>
            <a:ext cx="8051240" cy="5456051"/>
            <a:chOff x="381000" y="228600"/>
            <a:chExt cx="8423275" cy="6392863"/>
          </a:xfrm>
        </p:grpSpPr>
        <p:pic>
          <p:nvPicPr>
            <p:cNvPr id="5" name="Picture 5" descr="primate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228600"/>
              <a:ext cx="8305800" cy="63928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7010400" y="6019800"/>
              <a:ext cx="1524000" cy="581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 dirty="0">
                  <a:latin typeface="Verdana" pitchFamily="34" charset="0"/>
                </a:rPr>
                <a:t>Early prosimians</a:t>
              </a:r>
            </a:p>
          </p:txBody>
        </p:sp>
        <p:sp>
          <p:nvSpPr>
            <p:cNvPr id="7" name="Text Box 7"/>
            <p:cNvSpPr txBox="1">
              <a:spLocks noChangeArrowheads="1"/>
            </p:cNvSpPr>
            <p:nvPr/>
          </p:nvSpPr>
          <p:spPr bwMode="auto">
            <a:xfrm>
              <a:off x="4648200" y="5029200"/>
              <a:ext cx="1676400" cy="581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>
                  <a:latin typeface="Verdana" pitchFamily="34" charset="0"/>
                </a:rPr>
                <a:t>30 million years ago</a:t>
              </a:r>
            </a:p>
          </p:txBody>
        </p:sp>
        <p:sp>
          <p:nvSpPr>
            <p:cNvPr id="8" name="Text Box 8"/>
            <p:cNvSpPr txBox="1">
              <a:spLocks noChangeArrowheads="1"/>
            </p:cNvSpPr>
            <p:nvPr/>
          </p:nvSpPr>
          <p:spPr bwMode="auto">
            <a:xfrm>
              <a:off x="3657600" y="3962400"/>
              <a:ext cx="1447800" cy="581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>
                  <a:latin typeface="Verdana" pitchFamily="34" charset="0"/>
                </a:rPr>
                <a:t>20 million years ago</a:t>
              </a:r>
            </a:p>
          </p:txBody>
        </p:sp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2971800" y="3124200"/>
              <a:ext cx="1600200" cy="581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>
                  <a:latin typeface="Verdana" pitchFamily="34" charset="0"/>
                </a:rPr>
                <a:t>15 million years ago</a:t>
              </a:r>
            </a:p>
          </p:txBody>
        </p:sp>
        <p:sp>
          <p:nvSpPr>
            <p:cNvPr id="10" name="Text Box 10"/>
            <p:cNvSpPr txBox="1">
              <a:spLocks noChangeArrowheads="1"/>
            </p:cNvSpPr>
            <p:nvPr/>
          </p:nvSpPr>
          <p:spPr bwMode="auto">
            <a:xfrm>
              <a:off x="2209800" y="2209800"/>
              <a:ext cx="1371600" cy="581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>
                  <a:latin typeface="Verdana" pitchFamily="34" charset="0"/>
                </a:rPr>
                <a:t>10 million years ago</a:t>
              </a:r>
            </a:p>
          </p:txBody>
        </p:sp>
        <p:sp>
          <p:nvSpPr>
            <p:cNvPr id="11" name="Text Box 11"/>
            <p:cNvSpPr txBox="1">
              <a:spLocks noChangeArrowheads="1"/>
            </p:cNvSpPr>
            <p:nvPr/>
          </p:nvSpPr>
          <p:spPr bwMode="auto">
            <a:xfrm>
              <a:off x="3048000" y="1066800"/>
              <a:ext cx="1676400" cy="581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>
                  <a:latin typeface="Verdana" pitchFamily="34" charset="0"/>
                </a:rPr>
                <a:t>5 million years ago</a:t>
              </a:r>
            </a:p>
          </p:txBody>
        </p:sp>
        <p:sp>
          <p:nvSpPr>
            <p:cNvPr id="12" name="Line 12"/>
            <p:cNvSpPr>
              <a:spLocks noChangeShapeType="1"/>
            </p:cNvSpPr>
            <p:nvPr/>
          </p:nvSpPr>
          <p:spPr bwMode="auto">
            <a:xfrm flipH="1">
              <a:off x="3200400" y="1600200"/>
              <a:ext cx="3048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3" name="Text Box 13"/>
            <p:cNvSpPr txBox="1">
              <a:spLocks noChangeArrowheads="1"/>
            </p:cNvSpPr>
            <p:nvPr/>
          </p:nvSpPr>
          <p:spPr bwMode="auto">
            <a:xfrm>
              <a:off x="609600" y="1828800"/>
              <a:ext cx="1219200" cy="581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>
                  <a:latin typeface="Verdana" pitchFamily="34" charset="0"/>
                </a:rPr>
                <a:t>2 million years ago</a:t>
              </a:r>
            </a:p>
          </p:txBody>
        </p:sp>
        <p:sp>
          <p:nvSpPr>
            <p:cNvPr id="14" name="Line 14"/>
            <p:cNvSpPr>
              <a:spLocks noChangeShapeType="1"/>
            </p:cNvSpPr>
            <p:nvPr/>
          </p:nvSpPr>
          <p:spPr bwMode="auto">
            <a:xfrm flipV="1">
              <a:off x="1143000" y="1752600"/>
              <a:ext cx="30480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5" name="Text Box 19"/>
            <p:cNvSpPr txBox="1">
              <a:spLocks noChangeArrowheads="1"/>
            </p:cNvSpPr>
            <p:nvPr/>
          </p:nvSpPr>
          <p:spPr bwMode="auto">
            <a:xfrm>
              <a:off x="5257800" y="457200"/>
              <a:ext cx="1600200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 dirty="0">
                  <a:latin typeface="Verdana" pitchFamily="34" charset="0"/>
                </a:rPr>
                <a:t>Orangutans</a:t>
              </a:r>
            </a:p>
          </p:txBody>
        </p:sp>
        <p:sp>
          <p:nvSpPr>
            <p:cNvPr id="16" name="Text Box 20"/>
            <p:cNvSpPr txBox="1">
              <a:spLocks noChangeArrowheads="1"/>
            </p:cNvSpPr>
            <p:nvPr/>
          </p:nvSpPr>
          <p:spPr bwMode="auto">
            <a:xfrm>
              <a:off x="4191000" y="304800"/>
              <a:ext cx="1066800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 dirty="0">
                  <a:latin typeface="Verdana" pitchFamily="34" charset="0"/>
                </a:rPr>
                <a:t>Gorillas</a:t>
              </a:r>
            </a:p>
          </p:txBody>
        </p:sp>
        <p:sp>
          <p:nvSpPr>
            <p:cNvPr id="17" name="Text Box 21"/>
            <p:cNvSpPr txBox="1">
              <a:spLocks noChangeArrowheads="1"/>
            </p:cNvSpPr>
            <p:nvPr/>
          </p:nvSpPr>
          <p:spPr bwMode="auto">
            <a:xfrm>
              <a:off x="1981200" y="609600"/>
              <a:ext cx="1676400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 dirty="0">
                  <a:latin typeface="Verdana" pitchFamily="34" charset="0"/>
                </a:rPr>
                <a:t>Humans</a:t>
              </a:r>
            </a:p>
          </p:txBody>
        </p:sp>
        <p:sp>
          <p:nvSpPr>
            <p:cNvPr id="18" name="Text Box 22"/>
            <p:cNvSpPr txBox="1">
              <a:spLocks noChangeArrowheads="1"/>
            </p:cNvSpPr>
            <p:nvPr/>
          </p:nvSpPr>
          <p:spPr bwMode="auto">
            <a:xfrm>
              <a:off x="990600" y="381000"/>
              <a:ext cx="1371600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 dirty="0">
                  <a:latin typeface="Verdana" pitchFamily="34" charset="0"/>
                </a:rPr>
                <a:t>Bonobos</a:t>
              </a:r>
            </a:p>
          </p:txBody>
        </p:sp>
        <p:sp>
          <p:nvSpPr>
            <p:cNvPr id="19" name="Text Box 23"/>
            <p:cNvSpPr txBox="1">
              <a:spLocks noChangeArrowheads="1"/>
            </p:cNvSpPr>
            <p:nvPr/>
          </p:nvSpPr>
          <p:spPr bwMode="auto">
            <a:xfrm>
              <a:off x="381000" y="685800"/>
              <a:ext cx="1143000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 dirty="0">
                  <a:latin typeface="Verdana" pitchFamily="34" charset="0"/>
                </a:rPr>
                <a:t>Chimps</a:t>
              </a:r>
            </a:p>
          </p:txBody>
        </p:sp>
        <p:sp>
          <p:nvSpPr>
            <p:cNvPr id="20" name="Text Box 25"/>
            <p:cNvSpPr txBox="1">
              <a:spLocks noChangeArrowheads="1"/>
            </p:cNvSpPr>
            <p:nvPr/>
          </p:nvSpPr>
          <p:spPr bwMode="auto">
            <a:xfrm>
              <a:off x="457200" y="5562600"/>
              <a:ext cx="5943600" cy="1006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dirty="0">
                  <a:latin typeface="Verdana" pitchFamily="34" charset="0"/>
                </a:rPr>
                <a:t>Order: Primates           </a:t>
              </a:r>
              <a:r>
                <a:rPr lang="en-US" dirty="0">
                  <a:latin typeface="Verdana" pitchFamily="34" charset="0"/>
                </a:rPr>
                <a:t>One possible evolutionary model </a:t>
              </a:r>
            </a:p>
          </p:txBody>
        </p:sp>
        <p:sp>
          <p:nvSpPr>
            <p:cNvPr id="21" name="Text Box 27"/>
            <p:cNvSpPr txBox="1">
              <a:spLocks noChangeArrowheads="1"/>
            </p:cNvSpPr>
            <p:nvPr/>
          </p:nvSpPr>
          <p:spPr bwMode="auto">
            <a:xfrm>
              <a:off x="6781800" y="304800"/>
              <a:ext cx="1109663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b="1" dirty="0">
                  <a:latin typeface="Verdana" pitchFamily="34" charset="0"/>
                </a:rPr>
                <a:t>Gibbons</a:t>
              </a:r>
            </a:p>
          </p:txBody>
        </p:sp>
        <p:sp>
          <p:nvSpPr>
            <p:cNvPr id="22" name="Text Box 28"/>
            <p:cNvSpPr txBox="1">
              <a:spLocks noChangeArrowheads="1"/>
            </p:cNvSpPr>
            <p:nvPr/>
          </p:nvSpPr>
          <p:spPr bwMode="auto">
            <a:xfrm>
              <a:off x="7620000" y="609600"/>
              <a:ext cx="1184275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b="1" dirty="0">
                  <a:latin typeface="Verdana" pitchFamily="34" charset="0"/>
                </a:rPr>
                <a:t>Monkeys</a:t>
              </a:r>
            </a:p>
          </p:txBody>
        </p:sp>
        <p:sp>
          <p:nvSpPr>
            <p:cNvPr id="23" name="Freeform 34"/>
            <p:cNvSpPr>
              <a:spLocks/>
            </p:cNvSpPr>
            <p:nvPr/>
          </p:nvSpPr>
          <p:spPr bwMode="auto">
            <a:xfrm>
              <a:off x="1676400" y="685800"/>
              <a:ext cx="152400" cy="304800"/>
            </a:xfrm>
            <a:custGeom>
              <a:avLst/>
              <a:gdLst>
                <a:gd name="T0" fmla="*/ 48 w 48"/>
                <a:gd name="T1" fmla="*/ 144 h 144"/>
                <a:gd name="T2" fmla="*/ 0 w 48"/>
                <a:gd name="T3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8" h="144">
                  <a:moveTo>
                    <a:pt x="48" y="144"/>
                  </a:moveTo>
                  <a:cubicBezTo>
                    <a:pt x="28" y="84"/>
                    <a:pt x="8" y="24"/>
                    <a:pt x="0" y="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tle 4"/>
          <p:cNvSpPr>
            <a:spLocks noGrp="1"/>
          </p:cNvSpPr>
          <p:nvPr>
            <p:ph type="title"/>
          </p:nvPr>
        </p:nvSpPr>
        <p:spPr>
          <a:xfrm>
            <a:off x="261938" y="308254"/>
            <a:ext cx="7807325" cy="484187"/>
          </a:xfrm>
        </p:spPr>
        <p:txBody>
          <a:bodyPr/>
          <a:lstStyle/>
          <a:p>
            <a:pPr eaLnBrk="1" hangingPunct="1"/>
            <a:r>
              <a:rPr lang="en-US" dirty="0" smtClean="0"/>
              <a:t>Primates – General Characteristics</a:t>
            </a:r>
            <a:endParaRPr lang="en-US" dirty="0"/>
          </a:p>
        </p:txBody>
      </p:sp>
      <p:sp>
        <p:nvSpPr>
          <p:cNvPr id="2052" name="Rectangle 8"/>
          <p:cNvSpPr>
            <a:spLocks noGrp="1"/>
          </p:cNvSpPr>
          <p:nvPr>
            <p:ph type="body" sz="half" idx="4294967295"/>
          </p:nvPr>
        </p:nvSpPr>
        <p:spPr>
          <a:xfrm>
            <a:off x="466159" y="1549498"/>
            <a:ext cx="4141694" cy="4473575"/>
          </a:xfrm>
        </p:spPr>
        <p:txBody>
          <a:bodyPr/>
          <a:lstStyle/>
          <a:p>
            <a:pPr marL="0" indent="0" eaLnBrk="1" hangingPunct="1">
              <a:buFont typeface="Arial" pitchFamily="-32" charset="0"/>
              <a:buNone/>
            </a:pPr>
            <a:r>
              <a:rPr lang="da-DK" sz="2800" b="1" dirty="0" smtClean="0"/>
              <a:t>The following apply to </a:t>
            </a:r>
            <a:r>
              <a:rPr lang="da-DK" sz="2800" b="1" u="sng" dirty="0" smtClean="0"/>
              <a:t>most</a:t>
            </a:r>
            <a:r>
              <a:rPr lang="da-DK" sz="2800" b="1" dirty="0" smtClean="0"/>
              <a:t> primates:</a:t>
            </a:r>
            <a:endParaRPr lang="da-DK" sz="2800" b="1" dirty="0"/>
          </a:p>
          <a:p>
            <a:pPr eaLnBrk="1" hangingPunct="1"/>
            <a:r>
              <a:rPr lang="en-US" sz="2800" dirty="0" smtClean="0"/>
              <a:t>Opposable first digit on hands and feet</a:t>
            </a:r>
          </a:p>
          <a:p>
            <a:pPr eaLnBrk="1" hangingPunct="1"/>
            <a:r>
              <a:rPr lang="en-US" sz="2800" dirty="0" smtClean="0"/>
              <a:t>Social animals</a:t>
            </a:r>
          </a:p>
          <a:p>
            <a:pPr eaLnBrk="1" hangingPunct="1"/>
            <a:r>
              <a:rPr lang="en-US" sz="2800" dirty="0" smtClean="0"/>
              <a:t>Arboreal part or all of the time</a:t>
            </a:r>
          </a:p>
          <a:p>
            <a:pPr eaLnBrk="1" hangingPunct="1"/>
            <a:r>
              <a:rPr lang="en-US" sz="2800" dirty="0" smtClean="0"/>
              <a:t>Color vision</a:t>
            </a:r>
          </a:p>
          <a:p>
            <a:pPr eaLnBrk="1" hangingPunct="1"/>
            <a:r>
              <a:rPr lang="en-US" sz="2800" dirty="0" smtClean="0"/>
              <a:t>Omnivorous</a:t>
            </a:r>
            <a:endParaRPr lang="en-US" sz="2800" dirty="0"/>
          </a:p>
          <a:p>
            <a:pPr eaLnBrk="1" hangingPunct="1"/>
            <a:endParaRPr lang="en-US" sz="2800" dirty="0"/>
          </a:p>
        </p:txBody>
      </p:sp>
      <p:pic>
        <p:nvPicPr>
          <p:cNvPr id="5" name="Picture 1035" descr="DeBrazza's dad &amp; 1yr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48905" y="1129553"/>
            <a:ext cx="3795096" cy="5728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1036"/>
          <p:cNvSpPr txBox="1">
            <a:spLocks noChangeArrowheads="1"/>
          </p:cNvSpPr>
          <p:nvPr/>
        </p:nvSpPr>
        <p:spPr bwMode="auto">
          <a:xfrm>
            <a:off x="5327086" y="6330950"/>
            <a:ext cx="268547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+mn-lt"/>
              </a:rPr>
              <a:t>DeBrazza’s guenons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8"/>
          <p:cNvSpPr>
            <a:spLocks noGrp="1"/>
          </p:cNvSpPr>
          <p:nvPr>
            <p:ph type="body" sz="half" idx="4294967295"/>
          </p:nvPr>
        </p:nvSpPr>
        <p:spPr>
          <a:xfrm>
            <a:off x="268941" y="1137131"/>
            <a:ext cx="8731624" cy="4473575"/>
          </a:xfrm>
        </p:spPr>
        <p:txBody>
          <a:bodyPr/>
          <a:lstStyle/>
          <a:p>
            <a:pPr eaLnBrk="1" hangingPunct="1">
              <a:spcBef>
                <a:spcPts val="600"/>
              </a:spcBef>
            </a:pPr>
            <a:r>
              <a:rPr lang="en-US" sz="2800" dirty="0" smtClean="0"/>
              <a:t>Forward-facing eyes for stereoscopic vision (ability to judge distance)</a:t>
            </a:r>
          </a:p>
          <a:p>
            <a:pPr eaLnBrk="1" hangingPunct="1">
              <a:spcBef>
                <a:spcPts val="600"/>
              </a:spcBef>
            </a:pPr>
            <a:r>
              <a:rPr lang="en-US" sz="2800" dirty="0" smtClean="0"/>
              <a:t>Five digits on each limb, usually with nails</a:t>
            </a:r>
          </a:p>
          <a:p>
            <a:pPr eaLnBrk="1" hangingPunct="1">
              <a:spcBef>
                <a:spcPts val="600"/>
              </a:spcBef>
            </a:pPr>
            <a:r>
              <a:rPr lang="en-US" sz="2800" dirty="0" smtClean="0"/>
              <a:t>Longer gestation, reduced number of offspring</a:t>
            </a:r>
          </a:p>
          <a:p>
            <a:pPr eaLnBrk="1" hangingPunct="1">
              <a:spcBef>
                <a:spcPts val="600"/>
              </a:spcBef>
            </a:pPr>
            <a:r>
              <a:rPr lang="en-US" sz="2800" dirty="0" smtClean="0"/>
              <a:t>Increased complexity of brain</a:t>
            </a:r>
          </a:p>
        </p:txBody>
      </p:sp>
      <p:pic>
        <p:nvPicPr>
          <p:cNvPr id="7" name="Picture 8" descr="gorilla foot"/>
          <p:cNvPicPr>
            <a:picLocks noChangeAspect="1" noChangeArrowheads="1"/>
          </p:cNvPicPr>
          <p:nvPr/>
        </p:nvPicPr>
        <p:blipFill>
          <a:blip r:embed="rId3" cstate="email">
            <a:lum bright="-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1600" y="3581400"/>
            <a:ext cx="39624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gorilla hand"/>
          <p:cNvPicPr>
            <a:picLocks noChangeAspect="1" noChangeArrowheads="1"/>
          </p:cNvPicPr>
          <p:nvPr/>
        </p:nvPicPr>
        <p:blipFill>
          <a:blip r:embed="rId4" cstate="email">
            <a:lum bright="-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32063" y="3581400"/>
            <a:ext cx="2708275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9" descr="gorilla skull"/>
          <p:cNvPicPr>
            <a:picLocks noChangeAspect="1" noChangeArrowheads="1"/>
          </p:cNvPicPr>
          <p:nvPr/>
        </p:nvPicPr>
        <p:blipFill>
          <a:blip r:embed="rId5" cstate="email">
            <a:lum bright="-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581400"/>
            <a:ext cx="2532063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5165725" y="6471626"/>
            <a:ext cx="238398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+mj-lt"/>
              </a:rPr>
              <a:t>Drawings by Sue Cockrell</a:t>
            </a:r>
          </a:p>
        </p:txBody>
      </p:sp>
      <p:sp>
        <p:nvSpPr>
          <p:cNvPr id="11" name="Title 4"/>
          <p:cNvSpPr>
            <a:spLocks noGrp="1"/>
          </p:cNvSpPr>
          <p:nvPr>
            <p:ph type="title"/>
          </p:nvPr>
        </p:nvSpPr>
        <p:spPr>
          <a:xfrm>
            <a:off x="261938" y="308254"/>
            <a:ext cx="7807325" cy="484187"/>
          </a:xfrm>
        </p:spPr>
        <p:txBody>
          <a:bodyPr/>
          <a:lstStyle/>
          <a:p>
            <a:pPr eaLnBrk="1" hangingPunct="1"/>
            <a:r>
              <a:rPr lang="en-US" dirty="0" smtClean="0"/>
              <a:t>Primates – General Characteristics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0928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/>
          </p:cNvSpPr>
          <p:nvPr>
            <p:ph type="body" idx="4294967295"/>
          </p:nvPr>
        </p:nvSpPr>
        <p:spPr>
          <a:xfrm>
            <a:off x="0" y="2761120"/>
            <a:ext cx="9143999" cy="995082"/>
          </a:xfrm>
        </p:spPr>
        <p:txBody>
          <a:bodyPr anchor="ctr"/>
          <a:lstStyle/>
          <a:p>
            <a:pPr marL="0" indent="0" algn="ctr" eaLnBrk="1" hangingPunct="1">
              <a:buFont typeface="Arial" pitchFamily="-32" charset="0"/>
              <a:buNone/>
            </a:pPr>
            <a:r>
              <a:rPr lang="en-US" sz="3600" b="1" dirty="0" smtClean="0">
                <a:latin typeface="+mj-lt"/>
              </a:rPr>
              <a:t>PRIMATES</a:t>
            </a:r>
            <a:endParaRPr lang="en-US" sz="3600" b="1" dirty="0">
              <a:latin typeface="+mj-lt"/>
            </a:endParaRPr>
          </a:p>
        </p:txBody>
      </p:sp>
      <p:pic>
        <p:nvPicPr>
          <p:cNvPr id="3" name="Picture 25" descr="Goeldi's 2"/>
          <p:cNvPicPr>
            <a:picLocks noChangeAspect="1" noChangeArrowheads="1"/>
          </p:cNvPicPr>
          <p:nvPr/>
        </p:nvPicPr>
        <p:blipFill rotWithShape="1">
          <a:blip r:embed="rId3" cstate="email">
            <a:lum brigh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587750"/>
            <a:ext cx="4159102" cy="327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7" descr="red-ruffed lemur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699" b="-6311"/>
          <a:stretch/>
        </p:blipFill>
        <p:spPr bwMode="auto">
          <a:xfrm>
            <a:off x="-2" y="0"/>
            <a:ext cx="4159107" cy="3119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-3" y="2232731"/>
            <a:ext cx="415910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32" charset="0"/>
              <a:buNone/>
              <a:defRPr lang="en-US" sz="200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32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-32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32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pitchFamily="-32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32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ＭＳ Ｐゴシック" pitchFamily="-32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32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ＭＳ Ｐゴシック" pitchFamily="-32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Prosimians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7" name="Picture 5" descr="melatti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8505" y="0"/>
            <a:ext cx="4092387" cy="2934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9" descr="colobus 1"/>
          <p:cNvPicPr>
            <a:picLocks noChangeAspect="1" noChangeArrowheads="1"/>
          </p:cNvPicPr>
          <p:nvPr/>
        </p:nvPicPr>
        <p:blipFill>
          <a:blip r:embed="rId6" cstate="email">
            <a:lum brigh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51613" y="3587750"/>
            <a:ext cx="4092387" cy="3313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22"/>
          <p:cNvSpPr txBox="1">
            <a:spLocks noChangeArrowheads="1"/>
          </p:cNvSpPr>
          <p:nvPr/>
        </p:nvSpPr>
        <p:spPr bwMode="auto">
          <a:xfrm>
            <a:off x="5105400" y="2362200"/>
            <a:ext cx="4038600" cy="480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2800" dirty="0" smtClean="0">
                <a:solidFill>
                  <a:schemeClr val="bg1"/>
                </a:solidFill>
                <a:latin typeface="+mj-lt"/>
              </a:rPr>
              <a:t>Apes</a:t>
            </a:r>
            <a:endParaRPr lang="en-US"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Text Box 23"/>
          <p:cNvSpPr txBox="1">
            <a:spLocks noChangeArrowheads="1"/>
          </p:cNvSpPr>
          <p:nvPr/>
        </p:nvSpPr>
        <p:spPr bwMode="auto">
          <a:xfrm>
            <a:off x="-3" y="6279774"/>
            <a:ext cx="4159105" cy="480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2800" dirty="0" smtClean="0">
                <a:solidFill>
                  <a:schemeClr val="bg1"/>
                </a:solidFill>
                <a:latin typeface="+mj-lt"/>
              </a:rPr>
              <a:t>  New 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World monkeys	</a:t>
            </a:r>
          </a:p>
        </p:txBody>
      </p:sp>
      <p:sp>
        <p:nvSpPr>
          <p:cNvPr id="11" name="Text Box 24"/>
          <p:cNvSpPr txBox="1">
            <a:spLocks noChangeArrowheads="1"/>
          </p:cNvSpPr>
          <p:nvPr/>
        </p:nvSpPr>
        <p:spPr bwMode="auto">
          <a:xfrm>
            <a:off x="5051612" y="6257361"/>
            <a:ext cx="40923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+mj-lt"/>
              </a:rPr>
              <a:t>Old World monkeys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tle 4"/>
          <p:cNvSpPr>
            <a:spLocks noGrp="1"/>
          </p:cNvSpPr>
          <p:nvPr>
            <p:ph type="title"/>
          </p:nvPr>
        </p:nvSpPr>
        <p:spPr>
          <a:xfrm>
            <a:off x="261938" y="308254"/>
            <a:ext cx="7807325" cy="484187"/>
          </a:xfrm>
        </p:spPr>
        <p:txBody>
          <a:bodyPr/>
          <a:lstStyle/>
          <a:p>
            <a:pPr eaLnBrk="1" hangingPunct="1"/>
            <a:r>
              <a:rPr lang="en-US" dirty="0" smtClean="0"/>
              <a:t>Prosimians </a:t>
            </a:r>
            <a:r>
              <a:rPr lang="en-US" sz="2400" dirty="0" smtClean="0"/>
              <a:t>(</a:t>
            </a:r>
            <a:r>
              <a:rPr lang="en-US" sz="2400" i="1" dirty="0" smtClean="0"/>
              <a:t>pro</a:t>
            </a:r>
            <a:r>
              <a:rPr lang="en-US" sz="2400" dirty="0" smtClean="0"/>
              <a:t> = before, </a:t>
            </a:r>
            <a:r>
              <a:rPr lang="en-US" sz="2400" i="1" dirty="0" smtClean="0"/>
              <a:t>simian</a:t>
            </a:r>
            <a:r>
              <a:rPr lang="en-US" sz="2400" dirty="0" smtClean="0"/>
              <a:t> = monkey/ape)</a:t>
            </a:r>
            <a:endParaRPr lang="en-US" dirty="0"/>
          </a:p>
        </p:txBody>
      </p:sp>
      <p:sp>
        <p:nvSpPr>
          <p:cNvPr id="2052" name="Rectangle 8"/>
          <p:cNvSpPr>
            <a:spLocks noGrp="1"/>
          </p:cNvSpPr>
          <p:nvPr>
            <p:ph type="body" sz="half" idx="4294967295"/>
          </p:nvPr>
        </p:nvSpPr>
        <p:spPr>
          <a:xfrm>
            <a:off x="363254" y="1172989"/>
            <a:ext cx="8780745" cy="2976021"/>
          </a:xfrm>
        </p:spPr>
        <p:txBody>
          <a:bodyPr/>
          <a:lstStyle/>
          <a:p>
            <a:pPr eaLnBrk="1" hangingPunct="1">
              <a:spcBef>
                <a:spcPts val="500"/>
              </a:spcBef>
              <a:buFont typeface="Arial" pitchFamily="-32" charset="0"/>
              <a:buNone/>
            </a:pPr>
            <a:r>
              <a:rPr lang="da-DK" sz="2600" b="1" dirty="0" smtClean="0"/>
              <a:t>Includes: </a:t>
            </a:r>
            <a:r>
              <a:rPr lang="da-DK" sz="2600" dirty="0" smtClean="0"/>
              <a:t>lemurs (Madagascar), lorises (Asia), tarsiers (Asia), pottos and bushbabies/galagos (Africa)</a:t>
            </a:r>
          </a:p>
          <a:p>
            <a:pPr eaLnBrk="1" hangingPunct="1">
              <a:spcBef>
                <a:spcPts val="500"/>
              </a:spcBef>
              <a:buFont typeface="Arial" pitchFamily="-32" charset="0"/>
              <a:buNone/>
            </a:pPr>
            <a:endParaRPr lang="da-DK" sz="900" dirty="0"/>
          </a:p>
          <a:p>
            <a:pPr eaLnBrk="1" hangingPunct="1">
              <a:spcBef>
                <a:spcPts val="500"/>
              </a:spcBef>
            </a:pPr>
            <a:r>
              <a:rPr lang="en-US" sz="2600" dirty="0" smtClean="0"/>
              <a:t>Primarily nocturnal</a:t>
            </a:r>
          </a:p>
          <a:p>
            <a:pPr eaLnBrk="1" hangingPunct="1">
              <a:spcBef>
                <a:spcPts val="500"/>
              </a:spcBef>
            </a:pPr>
            <a:r>
              <a:rPr lang="en-US" sz="2600" dirty="0" smtClean="0"/>
              <a:t>Excellent sense of smell</a:t>
            </a:r>
          </a:p>
          <a:p>
            <a:pPr eaLnBrk="1" hangingPunct="1">
              <a:spcBef>
                <a:spcPts val="500"/>
              </a:spcBef>
            </a:pPr>
            <a:r>
              <a:rPr lang="en-US" sz="2600" dirty="0" smtClean="0"/>
              <a:t>Smaller brains than other primates</a:t>
            </a:r>
            <a:endParaRPr lang="en-US" sz="2600" dirty="0"/>
          </a:p>
          <a:p>
            <a:pPr eaLnBrk="1" hangingPunct="1">
              <a:spcBef>
                <a:spcPts val="500"/>
              </a:spcBef>
            </a:pPr>
            <a:endParaRPr lang="en-US" dirty="0"/>
          </a:p>
        </p:txBody>
      </p:sp>
      <p:pic>
        <p:nvPicPr>
          <p:cNvPr id="8" name="Picture 16" descr="pygmy loris - 2 wk Dana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060833"/>
            <a:ext cx="2999948" cy="2800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4" descr="lemur walking vine - good"/>
          <p:cNvPicPr>
            <a:picLocks noChangeAspect="1" noChangeArrowheads="1"/>
          </p:cNvPicPr>
          <p:nvPr/>
        </p:nvPicPr>
        <p:blipFill rotWithShape="1">
          <a:blip r:embed="rId5" cstate="email">
            <a:lum bright="-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99948" y="4060833"/>
            <a:ext cx="3179858" cy="282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0" y="4060833"/>
            <a:ext cx="299994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solidFill>
                  <a:schemeClr val="bg1"/>
                </a:solidFill>
                <a:latin typeface="+mj-lt"/>
              </a:rPr>
              <a:t>Pygmy loris</a:t>
            </a: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2999948" y="4060833"/>
            <a:ext cx="315627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+mj-lt"/>
              </a:rPr>
              <a:t>Red ruffed lemur</a:t>
            </a:r>
          </a:p>
        </p:txBody>
      </p:sp>
      <p:sp>
        <p:nvSpPr>
          <p:cNvPr id="13" name="Text Box 17"/>
          <p:cNvSpPr txBox="1">
            <a:spLocks noChangeArrowheads="1"/>
          </p:cNvSpPr>
          <p:nvPr/>
        </p:nvSpPr>
        <p:spPr bwMode="auto">
          <a:xfrm>
            <a:off x="0" y="6577632"/>
            <a:ext cx="252863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+mj-lt"/>
              </a:rPr>
              <a:t>photo by Dana Payne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382259" y="3132116"/>
            <a:ext cx="4535703" cy="2987779"/>
          </a:xfrm>
          <a:prstGeom prst="rect">
            <a:avLst/>
          </a:prstGeom>
        </p:spPr>
      </p:pic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6156222" y="2358153"/>
            <a:ext cx="298777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+mj-lt"/>
              </a:rPr>
              <a:t>Tarsiers</a:t>
            </a:r>
            <a:endParaRPr lang="en-US" sz="2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79807" y="6483193"/>
            <a:ext cx="296419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photo by </a:t>
            </a:r>
            <a:r>
              <a:rPr lang="en-US" sz="1400" b="1" dirty="0" smtClean="0">
                <a:solidFill>
                  <a:schemeClr val="bg1"/>
                </a:solidFill>
              </a:rPr>
              <a:t>Katie Remine</a:t>
            </a:r>
            <a:endParaRPr lang="en-US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5764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PZ_Template(07)2003">
  <a:themeElements>
    <a:clrScheme name="Office Theme 3">
      <a:dk1>
        <a:srgbClr val="000000"/>
      </a:dk1>
      <a:lt1>
        <a:srgbClr val="FFFFFF"/>
      </a:lt1>
      <a:dk2>
        <a:srgbClr val="92C82A"/>
      </a:dk2>
      <a:lt2>
        <a:srgbClr val="4D4D4D"/>
      </a:lt2>
      <a:accent1>
        <a:srgbClr val="F99D31"/>
      </a:accent1>
      <a:accent2>
        <a:srgbClr val="00A0A5"/>
      </a:accent2>
      <a:accent3>
        <a:srgbClr val="FFFFFF"/>
      </a:accent3>
      <a:accent4>
        <a:srgbClr val="000000"/>
      </a:accent4>
      <a:accent5>
        <a:srgbClr val="FBCCAD"/>
      </a:accent5>
      <a:accent6>
        <a:srgbClr val="009195"/>
      </a:accent6>
      <a:hlink>
        <a:srgbClr val="92C83E"/>
      </a:hlink>
      <a:folHlink>
        <a:srgbClr val="00777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949C"/>
        </a:dk2>
        <a:lt2>
          <a:srgbClr val="EEECE1"/>
        </a:lt2>
        <a:accent1>
          <a:srgbClr val="00949C"/>
        </a:accent1>
        <a:accent2>
          <a:srgbClr val="CE7106"/>
        </a:accent2>
        <a:accent3>
          <a:srgbClr val="FFFFFF"/>
        </a:accent3>
        <a:accent4>
          <a:srgbClr val="000000"/>
        </a:accent4>
        <a:accent5>
          <a:srgbClr val="AAC8CB"/>
        </a:accent5>
        <a:accent6>
          <a:srgbClr val="BA6605"/>
        </a:accent6>
        <a:hlink>
          <a:srgbClr val="00676C"/>
        </a:hlink>
        <a:folHlink>
          <a:srgbClr val="00838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92C82A"/>
        </a:dk2>
        <a:lt2>
          <a:srgbClr val="4D4D4D"/>
        </a:lt2>
        <a:accent1>
          <a:srgbClr val="F99D31"/>
        </a:accent1>
        <a:accent2>
          <a:srgbClr val="00A0A5"/>
        </a:accent2>
        <a:accent3>
          <a:srgbClr val="FFFFFF"/>
        </a:accent3>
        <a:accent4>
          <a:srgbClr val="000000"/>
        </a:accent4>
        <a:accent5>
          <a:srgbClr val="FBCCAD"/>
        </a:accent5>
        <a:accent6>
          <a:srgbClr val="009195"/>
        </a:accent6>
        <a:hlink>
          <a:srgbClr val="00676C"/>
        </a:hlink>
        <a:folHlink>
          <a:srgbClr val="ADD56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92C82A"/>
        </a:dk2>
        <a:lt2>
          <a:srgbClr val="4D4D4D"/>
        </a:lt2>
        <a:accent1>
          <a:srgbClr val="F99D31"/>
        </a:accent1>
        <a:accent2>
          <a:srgbClr val="00A0A5"/>
        </a:accent2>
        <a:accent3>
          <a:srgbClr val="FFFFFF"/>
        </a:accent3>
        <a:accent4>
          <a:srgbClr val="000000"/>
        </a:accent4>
        <a:accent5>
          <a:srgbClr val="FBCCAD"/>
        </a:accent5>
        <a:accent6>
          <a:srgbClr val="009195"/>
        </a:accent6>
        <a:hlink>
          <a:srgbClr val="92C83E"/>
        </a:hlink>
        <a:folHlink>
          <a:srgbClr val="00777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zoo">
    <a:dk1>
      <a:sysClr val="windowText" lastClr="000000"/>
    </a:dk1>
    <a:lt1>
      <a:sysClr val="window" lastClr="FFFFFF"/>
    </a:lt1>
    <a:dk2>
      <a:srgbClr val="00949C"/>
    </a:dk2>
    <a:lt2>
      <a:srgbClr val="EEECE1"/>
    </a:lt2>
    <a:accent1>
      <a:srgbClr val="00949C"/>
    </a:accent1>
    <a:accent2>
      <a:srgbClr val="CE7106"/>
    </a:accent2>
    <a:accent3>
      <a:srgbClr val="4B9021"/>
    </a:accent3>
    <a:accent4>
      <a:srgbClr val="4C9FB7"/>
    </a:accent4>
    <a:accent5>
      <a:srgbClr val="4BACC6"/>
    </a:accent5>
    <a:accent6>
      <a:srgbClr val="E1A461"/>
    </a:accent6>
    <a:hlink>
      <a:srgbClr val="00676C"/>
    </a:hlink>
    <a:folHlink>
      <a:srgbClr val="00838A"/>
    </a:folHlink>
  </a:clrScheme>
</a:themeOverride>
</file>

<file path=ppt/theme/themeOverride2.xml><?xml version="1.0" encoding="utf-8"?>
<a:themeOverride xmlns:a="http://schemas.openxmlformats.org/drawingml/2006/main">
  <a:clrScheme name="zoo">
    <a:dk1>
      <a:sysClr val="windowText" lastClr="000000"/>
    </a:dk1>
    <a:lt1>
      <a:sysClr val="window" lastClr="FFFFFF"/>
    </a:lt1>
    <a:dk2>
      <a:srgbClr val="00949C"/>
    </a:dk2>
    <a:lt2>
      <a:srgbClr val="EEECE1"/>
    </a:lt2>
    <a:accent1>
      <a:srgbClr val="00949C"/>
    </a:accent1>
    <a:accent2>
      <a:srgbClr val="CE7106"/>
    </a:accent2>
    <a:accent3>
      <a:srgbClr val="4B9021"/>
    </a:accent3>
    <a:accent4>
      <a:srgbClr val="4C9FB7"/>
    </a:accent4>
    <a:accent5>
      <a:srgbClr val="4BACC6"/>
    </a:accent5>
    <a:accent6>
      <a:srgbClr val="E1A461"/>
    </a:accent6>
    <a:hlink>
      <a:srgbClr val="00676C"/>
    </a:hlink>
    <a:folHlink>
      <a:srgbClr val="00838A"/>
    </a:folHlink>
  </a:clrScheme>
</a:themeOverride>
</file>

<file path=ppt/theme/themeOverride3.xml><?xml version="1.0" encoding="utf-8"?>
<a:themeOverride xmlns:a="http://schemas.openxmlformats.org/drawingml/2006/main">
  <a:clrScheme name="zoo">
    <a:dk1>
      <a:sysClr val="windowText" lastClr="000000"/>
    </a:dk1>
    <a:lt1>
      <a:sysClr val="window" lastClr="FFFFFF"/>
    </a:lt1>
    <a:dk2>
      <a:srgbClr val="00949C"/>
    </a:dk2>
    <a:lt2>
      <a:srgbClr val="EEECE1"/>
    </a:lt2>
    <a:accent1>
      <a:srgbClr val="00949C"/>
    </a:accent1>
    <a:accent2>
      <a:srgbClr val="CE7106"/>
    </a:accent2>
    <a:accent3>
      <a:srgbClr val="4B9021"/>
    </a:accent3>
    <a:accent4>
      <a:srgbClr val="4C9FB7"/>
    </a:accent4>
    <a:accent5>
      <a:srgbClr val="4BACC6"/>
    </a:accent5>
    <a:accent6>
      <a:srgbClr val="E1A461"/>
    </a:accent6>
    <a:hlink>
      <a:srgbClr val="00676C"/>
    </a:hlink>
    <a:folHlink>
      <a:srgbClr val="00838A"/>
    </a:folHlink>
  </a:clrScheme>
</a:themeOverride>
</file>

<file path=ppt/theme/themeOverride4.xml><?xml version="1.0" encoding="utf-8"?>
<a:themeOverride xmlns:a="http://schemas.openxmlformats.org/drawingml/2006/main">
  <a:clrScheme name="zoo">
    <a:dk1>
      <a:sysClr val="windowText" lastClr="000000"/>
    </a:dk1>
    <a:lt1>
      <a:sysClr val="window" lastClr="FFFFFF"/>
    </a:lt1>
    <a:dk2>
      <a:srgbClr val="00949C"/>
    </a:dk2>
    <a:lt2>
      <a:srgbClr val="EEECE1"/>
    </a:lt2>
    <a:accent1>
      <a:srgbClr val="00949C"/>
    </a:accent1>
    <a:accent2>
      <a:srgbClr val="CE7106"/>
    </a:accent2>
    <a:accent3>
      <a:srgbClr val="4B9021"/>
    </a:accent3>
    <a:accent4>
      <a:srgbClr val="4C9FB7"/>
    </a:accent4>
    <a:accent5>
      <a:srgbClr val="4BACC6"/>
    </a:accent5>
    <a:accent6>
      <a:srgbClr val="E1A461"/>
    </a:accent6>
    <a:hlink>
      <a:srgbClr val="00676C"/>
    </a:hlink>
    <a:folHlink>
      <a:srgbClr val="00838A"/>
    </a:folHlink>
  </a:clrScheme>
</a:themeOverride>
</file>

<file path=ppt/theme/themeOverride5.xml><?xml version="1.0" encoding="utf-8"?>
<a:themeOverride xmlns:a="http://schemas.openxmlformats.org/drawingml/2006/main">
  <a:clrScheme name="zoo">
    <a:dk1>
      <a:sysClr val="windowText" lastClr="000000"/>
    </a:dk1>
    <a:lt1>
      <a:sysClr val="window" lastClr="FFFFFF"/>
    </a:lt1>
    <a:dk2>
      <a:srgbClr val="00949C"/>
    </a:dk2>
    <a:lt2>
      <a:srgbClr val="EEECE1"/>
    </a:lt2>
    <a:accent1>
      <a:srgbClr val="00949C"/>
    </a:accent1>
    <a:accent2>
      <a:srgbClr val="CE7106"/>
    </a:accent2>
    <a:accent3>
      <a:srgbClr val="4B9021"/>
    </a:accent3>
    <a:accent4>
      <a:srgbClr val="4C9FB7"/>
    </a:accent4>
    <a:accent5>
      <a:srgbClr val="4BACC6"/>
    </a:accent5>
    <a:accent6>
      <a:srgbClr val="E1A461"/>
    </a:accent6>
    <a:hlink>
      <a:srgbClr val="00676C"/>
    </a:hlink>
    <a:folHlink>
      <a:srgbClr val="00838A"/>
    </a:folHlink>
  </a:clrScheme>
</a:themeOverride>
</file>

<file path=ppt/theme/themeOverride6.xml><?xml version="1.0" encoding="utf-8"?>
<a:themeOverride xmlns:a="http://schemas.openxmlformats.org/drawingml/2006/main">
  <a:clrScheme name="zoo">
    <a:dk1>
      <a:sysClr val="windowText" lastClr="000000"/>
    </a:dk1>
    <a:lt1>
      <a:sysClr val="window" lastClr="FFFFFF"/>
    </a:lt1>
    <a:dk2>
      <a:srgbClr val="00949C"/>
    </a:dk2>
    <a:lt2>
      <a:srgbClr val="EEECE1"/>
    </a:lt2>
    <a:accent1>
      <a:srgbClr val="00949C"/>
    </a:accent1>
    <a:accent2>
      <a:srgbClr val="CE7106"/>
    </a:accent2>
    <a:accent3>
      <a:srgbClr val="4B9021"/>
    </a:accent3>
    <a:accent4>
      <a:srgbClr val="4C9FB7"/>
    </a:accent4>
    <a:accent5>
      <a:srgbClr val="4BACC6"/>
    </a:accent5>
    <a:accent6>
      <a:srgbClr val="E1A461"/>
    </a:accent6>
    <a:hlink>
      <a:srgbClr val="00676C"/>
    </a:hlink>
    <a:folHlink>
      <a:srgbClr val="00838A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1059</TotalTime>
  <Words>1190</Words>
  <Application>Microsoft Office PowerPoint</Application>
  <PresentationFormat>On-screen Show (4:3)</PresentationFormat>
  <Paragraphs>244</Paragraphs>
  <Slides>31</Slides>
  <Notes>30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WPZ_Template(07)2003</vt:lpstr>
      <vt:lpstr>Primates</vt:lpstr>
      <vt:lpstr>PowerPoint Presentation</vt:lpstr>
      <vt:lpstr>Mammal Taxonomy</vt:lpstr>
      <vt:lpstr>Primate Distribution</vt:lpstr>
      <vt:lpstr>Primates – evolutionary model</vt:lpstr>
      <vt:lpstr>Primates – General Characteristics</vt:lpstr>
      <vt:lpstr>Primates – General Characteristics</vt:lpstr>
      <vt:lpstr>PowerPoint Presentation</vt:lpstr>
      <vt:lpstr>Prosimians (pro = before, simian = monkey/ape)</vt:lpstr>
      <vt:lpstr>Monkeys</vt:lpstr>
      <vt:lpstr>Old World &amp; New World Monkeys</vt:lpstr>
      <vt:lpstr>PowerPoint Presentation</vt:lpstr>
      <vt:lpstr>PowerPoint Presentation</vt:lpstr>
      <vt:lpstr>Apes</vt:lpstr>
      <vt:lpstr>Lesser Apes (family Hylobatidae)</vt:lpstr>
      <vt:lpstr>Great Apes (family Pongidae)</vt:lpstr>
      <vt:lpstr>Apes—Locomotion</vt:lpstr>
      <vt:lpstr>PowerPoint Presentation</vt:lpstr>
      <vt:lpstr>Social Behavior of Primates</vt:lpstr>
      <vt:lpstr>Social Behavior of Primates</vt:lpstr>
      <vt:lpstr>Social Strategies of Primates</vt:lpstr>
      <vt:lpstr>Social Strategies of Primates</vt:lpstr>
      <vt:lpstr>Social Strategies of Apes</vt:lpstr>
      <vt:lpstr>Primates –  Communication</vt:lpstr>
      <vt:lpstr>Primates – Tool Use</vt:lpstr>
      <vt:lpstr>Primates – Culture</vt:lpstr>
      <vt:lpstr>Primates – Culture: Chimpanzee cultural variation across long-term study sites</vt:lpstr>
      <vt:lpstr>Threats to Primates</vt:lpstr>
      <vt:lpstr>More to learn!</vt:lpstr>
      <vt:lpstr>PowerPoint Presentation</vt:lpstr>
      <vt:lpstr>www.zoo.org </vt:lpstr>
    </vt:vector>
  </TitlesOfParts>
  <Company>WPZ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Sample Slides</dc:title>
  <dc:creator>Lori Veres</dc:creator>
  <cp:keywords>Woodland Park Zoo</cp:keywords>
  <cp:lastModifiedBy>John Loughlin</cp:lastModifiedBy>
  <cp:revision>83</cp:revision>
  <dcterms:created xsi:type="dcterms:W3CDTF">2011-10-25T22:37:29Z</dcterms:created>
  <dcterms:modified xsi:type="dcterms:W3CDTF">2014-03-04T19:13:14Z</dcterms:modified>
</cp:coreProperties>
</file>