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0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6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32" charset="0"/>
        <a:ea typeface="Arial" pitchFamily="-32" charset="0"/>
        <a:cs typeface="Arial" pitchFamily="-32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32" charset="0"/>
        <a:ea typeface="Arial" pitchFamily="-32" charset="0"/>
        <a:cs typeface="Arial" pitchFamily="-32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32" charset="0"/>
        <a:ea typeface="Arial" pitchFamily="-32" charset="0"/>
        <a:cs typeface="Arial" pitchFamily="-32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32" charset="0"/>
        <a:ea typeface="Arial" pitchFamily="-32" charset="0"/>
        <a:cs typeface="Arial" pitchFamily="-32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32" charset="0"/>
        <a:ea typeface="Arial" pitchFamily="-32" charset="0"/>
        <a:cs typeface="Arial" pitchFamily="-32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32" charset="0"/>
        <a:ea typeface="Arial" pitchFamily="-32" charset="0"/>
        <a:cs typeface="Arial" pitchFamily="-32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32" charset="0"/>
        <a:ea typeface="Arial" pitchFamily="-32" charset="0"/>
        <a:cs typeface="Arial" pitchFamily="-32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32" charset="0"/>
        <a:ea typeface="Arial" pitchFamily="-32" charset="0"/>
        <a:cs typeface="Arial" pitchFamily="-32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32" charset="0"/>
        <a:ea typeface="Arial" pitchFamily="-32" charset="0"/>
        <a:cs typeface="Arial" pitchFamily="-3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20E75E-CE84-4F64-BBBB-F86B6E4F3DD1}" type="datetimeFigureOut">
              <a:rPr lang="en-US"/>
              <a:pPr/>
              <a:t>4/25/2016</a:t>
            </a:fld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924189-6305-455F-AD07-7E473BF546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51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3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3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3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3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3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5025" y="677863"/>
            <a:ext cx="12922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itle Placeholder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/>
          <a:lstStyle>
            <a:lvl1pPr marL="0" indent="0">
              <a:defRPr sz="3600" b="1" smtClean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subTitle" idx="1"/>
          </p:nvPr>
        </p:nvSpPr>
        <p:spPr>
          <a:xfrm>
            <a:off x="714375" y="3543300"/>
            <a:ext cx="7715250" cy="1597025"/>
          </a:xfrm>
        </p:spPr>
        <p:txBody>
          <a:bodyPr/>
          <a:lstStyle>
            <a:lvl1pPr marL="0" indent="0">
              <a:buFont typeface="Arial" charset="0"/>
              <a:buNone/>
              <a:defRPr sz="1600"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845620-EE47-4BED-AF4F-7E01B4D9C853}" type="datetimeFigureOut">
              <a:rPr lang="en-US"/>
              <a:pPr/>
              <a:t>4/25/2016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C749241-E597-4DB9-BA63-5E634FFBB8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ADB29A-36A0-4C5D-B9DB-F4080052032E}" type="datetimeFigureOut">
              <a:rPr lang="en-US"/>
              <a:pPr/>
              <a:t>4/25/2016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7C791-E8A8-4913-84B4-8A9BE9CEA3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gline">
    <p:bg bwMode="lt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8475" y="217488"/>
            <a:ext cx="70802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campaign theme stack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3525" y="2374900"/>
            <a:ext cx="60547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1B8459-EC75-4C38-BD88-CEEB173E8DD0}" type="datetimeFigureOut">
              <a:rPr lang="en-US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5CBEF54-DE81-431F-A8A3-491CC8FA2E96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7" y="236538"/>
            <a:ext cx="7807325" cy="484187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16FD-C572-4671-9FBC-A965CAD65567}" type="datetimeFigureOut">
              <a:rPr lang="en-US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75B8A-AC40-44AA-998A-7D67178DA5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 Slide">
    <p:bg bwMode="lt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8475" y="217488"/>
            <a:ext cx="70802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371601"/>
            <a:ext cx="7239000" cy="3047999"/>
          </a:xfrm>
        </p:spPr>
        <p:txBody>
          <a:bodyPr anchor="ctr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938" y="304799"/>
            <a:ext cx="7586662" cy="415925"/>
          </a:xfrm>
          <a:noFill/>
          <a:ln>
            <a:noFill/>
          </a:ln>
          <a:extLst/>
        </p:spPr>
        <p:txBody>
          <a:bodyPr anchor="b"/>
          <a:lstStyle>
            <a:lvl1pPr marL="0" indent="0">
              <a:buNone/>
              <a:defRPr lang="en-US" sz="2000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93AF5E-294A-4F92-9BAC-B6070522C11C}" type="datetimeFigureOut">
              <a:rPr lang="en-US"/>
              <a:pPr/>
              <a:t>4/25/2016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657F48-65E4-4BE4-9A06-9C4BA2E5BB9C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End Slide">
    <p:bg bwMode="lt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8475" y="217488"/>
            <a:ext cx="70802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371601"/>
            <a:ext cx="7239000" cy="3047999"/>
          </a:xfrm>
        </p:spPr>
        <p:txBody>
          <a:bodyPr anchor="ctr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938" y="304799"/>
            <a:ext cx="7586662" cy="415925"/>
          </a:xfrm>
          <a:noFill/>
          <a:ln>
            <a:noFill/>
          </a:ln>
          <a:extLst/>
        </p:spPr>
        <p:txBody>
          <a:bodyPr anchor="b"/>
          <a:lstStyle>
            <a:lvl1pPr marL="0" indent="0">
              <a:buNone/>
              <a:defRPr lang="en-US" sz="2000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85E9B6-BD19-4478-A1EF-8202C17C9DAC}" type="datetimeFigureOut">
              <a:rPr lang="en-US"/>
              <a:pPr/>
              <a:t>4/25/2016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F617-14A5-4F7C-869E-8CD27A23ADC9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End Slide">
    <p:bg bwMode="lt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8475" y="217488"/>
            <a:ext cx="70802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371601"/>
            <a:ext cx="7239000" cy="3047999"/>
          </a:xfrm>
        </p:spPr>
        <p:txBody>
          <a:bodyPr anchor="ctr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938" y="304799"/>
            <a:ext cx="7586662" cy="415925"/>
          </a:xfrm>
          <a:noFill/>
          <a:ln>
            <a:noFill/>
          </a:ln>
          <a:extLst/>
        </p:spPr>
        <p:txBody>
          <a:bodyPr anchor="b"/>
          <a:lstStyle>
            <a:lvl1pPr marL="0" indent="0">
              <a:buNone/>
              <a:defRPr lang="en-US" sz="2000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0E85F5-AC06-4C52-9A33-AB92CC96A974}" type="datetimeFigureOut">
              <a:rPr lang="en-US"/>
              <a:pPr/>
              <a:t>4/25/2016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D13687-BB86-4812-9CAC-B8055DED1B2E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D7A0D7-38CF-4461-B457-48980ABA6264}" type="datetimeFigureOut">
              <a:rPr lang="en-US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9CCF4-49FF-4AEA-9D1A-854D5A75D8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8" y="304799"/>
            <a:ext cx="7891462" cy="415925"/>
          </a:xfrm>
          <a:noFill/>
          <a:ln>
            <a:noFill/>
          </a:ln>
          <a:extLst/>
        </p:spPr>
        <p:txBody>
          <a:bodyPr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827AD1-9CEB-4831-85BF-0D3CE73341AB}" type="datetimeFigureOut">
              <a:rPr lang="en-US"/>
              <a:pPr/>
              <a:t>4/25/2016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2CC0F-DFFE-485B-9D55-96280D86EB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8" y="304799"/>
            <a:ext cx="7739062" cy="415925"/>
          </a:xfrm>
          <a:noFill/>
          <a:ln>
            <a:noFill/>
          </a:ln>
          <a:extLst/>
        </p:spPr>
        <p:txBody>
          <a:bodyPr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133F89-D0DF-4B82-BAEF-7E35A1039196}" type="datetimeFigureOut">
              <a:rPr lang="en-US"/>
              <a:pPr/>
              <a:t>4/25/2016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FAF8D-6C0F-4697-A1D3-3A2B942047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7" y="211668"/>
            <a:ext cx="7807325" cy="509058"/>
          </a:xfrm>
          <a:noFill/>
          <a:ln>
            <a:noFill/>
          </a:ln>
          <a:extLst/>
        </p:spPr>
        <p:txBody>
          <a:bodyPr/>
          <a:lstStyle>
            <a:lvl1pPr>
              <a:defRPr lang="en-US"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CE90FD-388A-4FAD-BE58-A13692E9809D}" type="datetimeFigureOut">
              <a:rPr lang="en-US"/>
              <a:pPr/>
              <a:t>4/25/2016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2D76C-ACEC-4CAE-8A18-EE2FDA36E2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46063" y="236538"/>
            <a:ext cx="78232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3900" y="1728788"/>
            <a:ext cx="76962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13976CF4-515D-4020-9E55-87DB320D703B}" type="datetimeFigureOut">
              <a:rPr lang="en-US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820EB289-7853-4068-8B98-6D6CF4BE039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pitchFamily="-32" charset="0"/>
              <a:cs typeface="Arial" pitchFamily="-32" charset="0"/>
            </a:endParaRPr>
          </a:p>
        </p:txBody>
      </p:sp>
      <p:pic>
        <p:nvPicPr>
          <p:cNvPr id="3080" name="Picture 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18475" y="217488"/>
            <a:ext cx="70802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3" r:id="rId2"/>
    <p:sldLayoutId id="2147483760" r:id="rId3"/>
    <p:sldLayoutId id="2147483761" r:id="rId4"/>
    <p:sldLayoutId id="2147483762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63" r:id="rId11"/>
  </p:sldLayoutIdLst>
  <p:transition>
    <p:fade/>
  </p:transition>
  <p:txStyles>
    <p:title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defRPr sz="1600" kern="1200">
          <a:solidFill>
            <a:schemeClr val="bg1"/>
          </a:solidFill>
          <a:latin typeface="+mj-lt"/>
          <a:ea typeface="+mj-ea"/>
          <a:cs typeface="+mj-cs"/>
        </a:defRPr>
      </a:lvl1pPr>
      <a:lvl2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defRPr sz="1600">
          <a:solidFill>
            <a:schemeClr val="bg1"/>
          </a:solidFill>
          <a:latin typeface="Arial" charset="0"/>
        </a:defRPr>
      </a:lvl2pPr>
      <a:lvl3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defRPr sz="1600">
          <a:solidFill>
            <a:schemeClr val="bg1"/>
          </a:solidFill>
          <a:latin typeface="Arial" charset="0"/>
        </a:defRPr>
      </a:lvl3pPr>
      <a:lvl4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defRPr sz="1600">
          <a:solidFill>
            <a:schemeClr val="bg1"/>
          </a:solidFill>
          <a:latin typeface="Arial" charset="0"/>
        </a:defRPr>
      </a:lvl4pPr>
      <a:lvl5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defRPr sz="1600">
          <a:solidFill>
            <a:schemeClr val="bg1"/>
          </a:solidFill>
          <a:latin typeface="Arial" charset="0"/>
        </a:defRPr>
      </a:lvl5pPr>
      <a:lvl6pPr marL="8001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>
          <a:solidFill>
            <a:schemeClr val="bg1"/>
          </a:solidFill>
          <a:latin typeface="Arial" charset="0"/>
        </a:defRPr>
      </a:lvl6pPr>
      <a:lvl7pPr marL="12573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>
          <a:solidFill>
            <a:schemeClr val="bg1"/>
          </a:solidFill>
          <a:latin typeface="Arial" charset="0"/>
        </a:defRPr>
      </a:lvl7pPr>
      <a:lvl8pPr marL="17145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>
          <a:solidFill>
            <a:schemeClr val="bg1"/>
          </a:solidFill>
          <a:latin typeface="Arial" charset="0"/>
        </a:defRPr>
      </a:lvl8pPr>
      <a:lvl9pPr marL="21717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buChar char="–"/>
        <a:defRPr sz="2000"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buChar char="•"/>
        <a:defRPr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buChar char="–"/>
        <a:defRPr sz="1600"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32" charset="0"/>
        <a:buChar char="»"/>
        <a:defRPr sz="1600"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?sa=i&amp;rct=j&amp;q=&amp;esrc=s&amp;source=images&amp;cd=&amp;cad=rja&amp;uact=8&amp;ved=0CAcQjRxqFQoTCNjem5_pvcgCFRjgYwodLdgBUw&amp;url=http://www.adfg.alaska.gov/index.cfm?adfg=roughskinnewt.main&amp;psig=AFQjCNEf7NLzUO5b4kwttCmaQ1SdeBX7FQ&amp;ust=1444769831172136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CAcQjRxqFQoTCKH7punrvcgCFQnVYwodCgoAgA&amp;url=https://commons.wikimedia.org/wiki/File:Adult_northern_red_legged_frog_on_bright_green_leaf_rana_aurora.jpg&amp;bvm=bv.104819420,d.cGc&amp;psig=AFQjCNE58vOAyb9mPNzfC9rpG04Fjv0xyw&amp;ust=1444770464036641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hyperlink" Target="https://upload.wikimedia.org/wikipedia/commons/f/f3/Cascades_Frog_(10332361205)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jpeg"/><Relationship Id="rId7" Type="http://schemas.microsoft.com/office/2007/relationships/hdphoto" Target="../media/hdphoto5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Amphibians</a:t>
            </a:r>
            <a:br>
              <a:rPr lang="en-US" dirty="0" smtClean="0"/>
            </a:br>
            <a:r>
              <a:rPr lang="en-US" sz="1800" dirty="0" smtClean="0"/>
              <a:t>April 2016 </a:t>
            </a:r>
            <a:endParaRPr lang="en-US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Amphibians </a:t>
            </a:r>
            <a:endParaRPr lang="en-US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1800269"/>
            <a:ext cx="54864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000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Larvae (tadpoles) are legless but have tails; adults have four legs but are tailless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Larvae are herbivorous; adults are carnivorous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Hind legs adapted for hopping (toads) or leaping (frogs)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Generally, frogs have smooth skin and live in or near water; toads have rough, warty skin and live in drier areas</a:t>
            </a:r>
            <a:endParaRPr lang="en-US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107" y="1220778"/>
            <a:ext cx="4606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000000"/>
                </a:solidFill>
              </a:rPr>
              <a:t>Frog and Toad Characteristics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367" y="4456120"/>
            <a:ext cx="2786770" cy="185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 descr="Stationery"/>
          <p:cNvSpPr txBox="1">
            <a:spLocks noChangeArrowheads="1"/>
          </p:cNvSpPr>
          <p:nvPr/>
        </p:nvSpPr>
        <p:spPr bwMode="auto">
          <a:xfrm>
            <a:off x="5984409" y="6278099"/>
            <a:ext cx="2570686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600" b="1">
                <a:latin typeface="+mj-lt"/>
              </a:defRPr>
            </a:lvl1pPr>
          </a:lstStyle>
          <a:p>
            <a:pPr>
              <a:spcBef>
                <a:spcPts val="0"/>
              </a:spcBef>
            </a:pPr>
            <a:r>
              <a:rPr lang="en-US" dirty="0"/>
              <a:t>Western toad</a:t>
            </a:r>
          </a:p>
          <a:p>
            <a:pPr>
              <a:spcBef>
                <a:spcPts val="0"/>
              </a:spcBef>
            </a:pPr>
            <a:r>
              <a:rPr lang="en-US" sz="1800" b="0" dirty="0">
                <a:latin typeface="Arial" pitchFamily="34" charset="0"/>
                <a:cs typeface="Arial" pitchFamily="34" charset="0"/>
              </a:rPr>
              <a:t>(</a:t>
            </a:r>
            <a:r>
              <a:rPr lang="en-US" b="0" i="1" dirty="0" err="1">
                <a:latin typeface="Arial" pitchFamily="34" charset="0"/>
                <a:cs typeface="Arial" pitchFamily="34" charset="0"/>
              </a:rPr>
              <a:t>Bufo</a:t>
            </a:r>
            <a:r>
              <a:rPr lang="en-US" b="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0" i="1" dirty="0" err="1">
                <a:latin typeface="Arial" pitchFamily="34" charset="0"/>
                <a:cs typeface="Arial" pitchFamily="34" charset="0"/>
              </a:rPr>
              <a:t>boreas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43954" y="6043956"/>
            <a:ext cx="240681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Wiki Commons: Walter </a:t>
            </a:r>
            <a:r>
              <a:rPr lang="en-US" sz="1100" dirty="0" err="1" smtClean="0">
                <a:solidFill>
                  <a:schemeClr val="bg1"/>
                </a:solidFill>
              </a:rPr>
              <a:t>Siegmund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5" b="16140"/>
          <a:stretch/>
        </p:blipFill>
        <p:spPr>
          <a:xfrm>
            <a:off x="5984409" y="1229707"/>
            <a:ext cx="2478668" cy="2427894"/>
          </a:xfrm>
          <a:prstGeom prst="rect">
            <a:avLst/>
          </a:prstGeom>
        </p:spPr>
      </p:pic>
      <p:sp>
        <p:nvSpPr>
          <p:cNvPr id="12" name="Text Box 5" descr="Stationery"/>
          <p:cNvSpPr txBox="1">
            <a:spLocks noChangeArrowheads="1"/>
          </p:cNvSpPr>
          <p:nvPr/>
        </p:nvSpPr>
        <p:spPr bwMode="auto">
          <a:xfrm>
            <a:off x="5984409" y="3641823"/>
            <a:ext cx="2570686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600" b="1">
                <a:latin typeface="+mj-lt"/>
              </a:defRPr>
            </a:lvl1pPr>
          </a:lstStyle>
          <a:p>
            <a:pPr>
              <a:spcBef>
                <a:spcPts val="0"/>
              </a:spcBef>
            </a:pPr>
            <a:r>
              <a:rPr lang="en-US" dirty="0" smtClean="0"/>
              <a:t>Waxy monkey </a:t>
            </a:r>
            <a:r>
              <a:rPr lang="en-US" dirty="0" err="1" smtClean="0"/>
              <a:t>treefrog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b="0" i="1" dirty="0" err="1"/>
              <a:t>Phyllomedusa</a:t>
            </a:r>
            <a:r>
              <a:rPr lang="en-US" b="0" i="1" dirty="0"/>
              <a:t> </a:t>
            </a:r>
            <a:r>
              <a:rPr lang="en-US" b="0" i="1" dirty="0" err="1"/>
              <a:t>sauvagii</a:t>
            </a:r>
            <a:r>
              <a:rPr lang="en-US" b="0" i="1" dirty="0"/>
              <a:t>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)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76900" y="3417602"/>
            <a:ext cx="15120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Ryan Hawk, WPZ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9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Amphibians </a:t>
            </a:r>
            <a:endParaRPr lang="en-US" dirty="0"/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385995" y="2303389"/>
            <a:ext cx="479560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00050" indent="-400050">
              <a:defRPr sz="7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Tail in all life stages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Carnivorous as larvae and adults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Two pairs of limbs of approximately equal size (exception: the </a:t>
            </a:r>
            <a:r>
              <a:rPr lang="en-US" sz="2800" dirty="0" err="1" smtClean="0">
                <a:latin typeface="+mj-lt"/>
              </a:rPr>
              <a:t>sirenidae</a:t>
            </a:r>
            <a:r>
              <a:rPr lang="en-US" sz="2800" dirty="0" smtClean="0">
                <a:latin typeface="+mj-lt"/>
              </a:rPr>
              <a:t> family, which lack hind limbs)</a:t>
            </a:r>
            <a:endParaRPr lang="en-US" sz="2800" dirty="0">
              <a:latin typeface="+mj-lt"/>
            </a:endParaRPr>
          </a:p>
        </p:txBody>
      </p:sp>
      <p:sp>
        <p:nvSpPr>
          <p:cNvPr id="4" name="Rectangle 2" descr="Stationery"/>
          <p:cNvSpPr txBox="1">
            <a:spLocks noChangeArrowheads="1"/>
          </p:cNvSpPr>
          <p:nvPr/>
        </p:nvSpPr>
        <p:spPr bwMode="auto">
          <a:xfrm>
            <a:off x="243592" y="1111382"/>
            <a:ext cx="4938009" cy="102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32" charset="0"/>
              <a:defRPr lang="en-US"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32" charset="0"/>
              <a:defRPr sz="1600">
                <a:solidFill>
                  <a:schemeClr val="bg1"/>
                </a:solidFill>
                <a:latin typeface="Arial" charset="0"/>
              </a:defRPr>
            </a:lvl2pPr>
            <a:lvl3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32" charset="0"/>
              <a:defRPr sz="1600">
                <a:solidFill>
                  <a:schemeClr val="bg1"/>
                </a:solidFill>
                <a:latin typeface="Arial" charset="0"/>
              </a:defRPr>
            </a:lvl3pPr>
            <a:lvl4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32" charset="0"/>
              <a:defRPr sz="1600">
                <a:solidFill>
                  <a:schemeClr val="bg1"/>
                </a:solidFill>
                <a:latin typeface="Arial" charset="0"/>
              </a:defRPr>
            </a:lvl4pPr>
            <a:lvl5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32" charset="0"/>
              <a:defRPr sz="1600">
                <a:solidFill>
                  <a:schemeClr val="bg1"/>
                </a:solidFill>
                <a:latin typeface="Arial" charset="0"/>
              </a:defRPr>
            </a:lvl5pPr>
            <a:lvl6pPr marL="8001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bg1"/>
                </a:solidFill>
                <a:latin typeface="Arial" charset="0"/>
              </a:defRPr>
            </a:lvl6pPr>
            <a:lvl7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bg1"/>
                </a:solidFill>
                <a:latin typeface="Arial" charset="0"/>
              </a:defRPr>
            </a:lvl7pPr>
            <a:lvl8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bg1"/>
                </a:solidFill>
                <a:latin typeface="Arial" charset="0"/>
              </a:defRPr>
            </a:lvl8pPr>
            <a:lvl9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90000"/>
              </a:lnSpc>
            </a:pPr>
            <a:r>
              <a:rPr lang="en-US" sz="3200" b="1" dirty="0" smtClean="0"/>
              <a:t>Order </a:t>
            </a:r>
            <a:r>
              <a:rPr lang="en-US" sz="3200" b="1" dirty="0" err="1" smtClean="0"/>
              <a:t>Caudata</a:t>
            </a:r>
            <a:r>
              <a:rPr lang="en-US" sz="3200" b="1" dirty="0" smtClean="0"/>
              <a:t>: Newts and Salamanders</a:t>
            </a:r>
          </a:p>
        </p:txBody>
      </p:sp>
      <p:pic>
        <p:nvPicPr>
          <p:cNvPr id="1026" name="Picture 2" descr="http://www.adfg.alaska.gov/static/species/speciesinfo/roughskinnewt/images/roughskinnewt_tail_water_wikimedia_common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13"/>
          <a:stretch/>
        </p:blipFill>
        <p:spPr bwMode="auto">
          <a:xfrm>
            <a:off x="5181599" y="1290161"/>
            <a:ext cx="3847123" cy="211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 descr="Stationery"/>
          <p:cNvSpPr txBox="1">
            <a:spLocks noChangeArrowheads="1"/>
          </p:cNvSpPr>
          <p:nvPr/>
        </p:nvSpPr>
        <p:spPr bwMode="auto">
          <a:xfrm>
            <a:off x="6003435" y="3414073"/>
            <a:ext cx="2305988" cy="584775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dirty="0" smtClean="0">
                <a:solidFill>
                  <a:sysClr val="windowText" lastClr="000000"/>
                </a:solidFill>
                <a:latin typeface="+mj-lt"/>
              </a:rPr>
              <a:t>Rough-skinned </a:t>
            </a:r>
            <a:r>
              <a:rPr lang="en-US" sz="1600" b="1" dirty="0">
                <a:solidFill>
                  <a:sysClr val="windowText" lastClr="000000"/>
                </a:solidFill>
                <a:latin typeface="+mj-lt"/>
              </a:rPr>
              <a:t>newt </a:t>
            </a: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ysClr val="windowText" lastClr="000000"/>
                </a:solidFill>
                <a:latin typeface="+mj-lt"/>
              </a:rPr>
              <a:t>(</a:t>
            </a:r>
            <a:r>
              <a:rPr lang="en-US" sz="1600" i="1" dirty="0" err="1">
                <a:solidFill>
                  <a:sysClr val="windowText" lastClr="000000"/>
                </a:solidFill>
                <a:latin typeface="+mj-lt"/>
              </a:rPr>
              <a:t>Taricha</a:t>
            </a:r>
            <a:r>
              <a:rPr lang="en-US" sz="1600" i="1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1600" i="1" dirty="0" err="1">
                <a:solidFill>
                  <a:sysClr val="windowText" lastClr="000000"/>
                </a:solidFill>
                <a:latin typeface="+mj-lt"/>
              </a:rPr>
              <a:t>granulosa</a:t>
            </a:r>
            <a:r>
              <a:rPr lang="en-US" sz="1600" i="1" dirty="0">
                <a:solidFill>
                  <a:sysClr val="windowText" lastClr="000000"/>
                </a:solidFill>
                <a:latin typeface="+mj-lt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7103195" y="3130109"/>
            <a:ext cx="19255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Wiki Commons: </a:t>
            </a:r>
            <a:r>
              <a:rPr lang="en-US" sz="1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Jsavreb4</a:t>
            </a: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2" r="15005" b="21722"/>
          <a:stretch/>
        </p:blipFill>
        <p:spPr bwMode="auto">
          <a:xfrm>
            <a:off x="5181600" y="4173881"/>
            <a:ext cx="3847121" cy="197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7" descr="Stationery"/>
          <p:cNvSpPr txBox="1">
            <a:spLocks noChangeArrowheads="1"/>
          </p:cNvSpPr>
          <p:nvPr/>
        </p:nvSpPr>
        <p:spPr bwMode="auto">
          <a:xfrm>
            <a:off x="5369382" y="6167295"/>
            <a:ext cx="3574093" cy="609398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ct val="50000"/>
              </a:spcBef>
              <a:defRPr sz="1600" b="1">
                <a:solidFill>
                  <a:sysClr val="windowText" lastClr="000000"/>
                </a:solidFill>
                <a:latin typeface="Tahoma" pitchFamily="34" charset="0"/>
              </a:defRPr>
            </a:lvl1pPr>
            <a:lvl2pPr marL="742950" indent="-285750">
              <a:defRPr sz="7200">
                <a:latin typeface="Tahoma" pitchFamily="34" charset="0"/>
              </a:defRPr>
            </a:lvl2pPr>
            <a:lvl3pPr marL="1143000" indent="-228600">
              <a:defRPr sz="7200">
                <a:latin typeface="Tahoma" pitchFamily="34" charset="0"/>
              </a:defRPr>
            </a:lvl3pPr>
            <a:lvl4pPr marL="1600200" indent="-228600">
              <a:defRPr sz="7200">
                <a:latin typeface="Tahoma" pitchFamily="34" charset="0"/>
              </a:defRPr>
            </a:lvl4pPr>
            <a:lvl5pPr marL="2057400" indent="-228600">
              <a:defRPr sz="7200"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latin typeface="Tahoma" pitchFamily="34" charset="0"/>
              </a:defRPr>
            </a:lvl9pPr>
          </a:lstStyle>
          <a:p>
            <a:pPr algn="ctr"/>
            <a:r>
              <a:rPr lang="en-US" dirty="0">
                <a:latin typeface="+mj-lt"/>
              </a:rPr>
              <a:t>Oregon </a:t>
            </a:r>
            <a:r>
              <a:rPr lang="en-US" dirty="0" err="1">
                <a:latin typeface="+mj-lt"/>
              </a:rPr>
              <a:t>ensatina</a:t>
            </a:r>
            <a:r>
              <a:rPr lang="en-US" dirty="0">
                <a:latin typeface="+mj-lt"/>
              </a:rPr>
              <a:t> </a:t>
            </a:r>
          </a:p>
          <a:p>
            <a:pPr algn="ctr"/>
            <a:r>
              <a:rPr lang="en-US" b="0" i="1" dirty="0">
                <a:latin typeface="+mj-lt"/>
              </a:rPr>
              <a:t>(</a:t>
            </a:r>
            <a:r>
              <a:rPr lang="en-US" b="0" i="1" dirty="0" err="1">
                <a:latin typeface="+mj-lt"/>
              </a:rPr>
              <a:t>Ensatina</a:t>
            </a:r>
            <a:r>
              <a:rPr lang="en-US" b="0" i="1" dirty="0">
                <a:latin typeface="+mj-lt"/>
              </a:rPr>
              <a:t> </a:t>
            </a:r>
            <a:r>
              <a:rPr lang="en-US" b="0" i="1" dirty="0" err="1">
                <a:latin typeface="+mj-lt"/>
              </a:rPr>
              <a:t>eschscholtzii</a:t>
            </a:r>
            <a:r>
              <a:rPr lang="en-US" b="0" i="1" dirty="0">
                <a:latin typeface="+mj-lt"/>
              </a:rPr>
              <a:t> </a:t>
            </a:r>
            <a:r>
              <a:rPr lang="en-US" b="0" i="1" dirty="0" err="1">
                <a:latin typeface="+mj-lt"/>
              </a:rPr>
              <a:t>oregonensis</a:t>
            </a:r>
            <a:r>
              <a:rPr lang="en-US" b="0" i="1" dirty="0">
                <a:latin typeface="+mj-lt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49931" y="5880289"/>
            <a:ext cx="13596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Dennis Desmond</a:t>
            </a: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90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Amphibians of Washington State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7" t="11939" r="6422" b="5185"/>
          <a:stretch/>
        </p:blipFill>
        <p:spPr bwMode="auto">
          <a:xfrm>
            <a:off x="655319" y="1474470"/>
            <a:ext cx="3740791" cy="274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2990" y="4219336"/>
            <a:ext cx="2960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Pacific </a:t>
            </a:r>
            <a:r>
              <a:rPr lang="en-US" sz="1600" b="1" dirty="0" err="1">
                <a:latin typeface="+mj-lt"/>
              </a:rPr>
              <a:t>treefrog</a:t>
            </a:r>
            <a:endParaRPr lang="en-US" sz="1600" b="1" dirty="0">
              <a:latin typeface="+mj-lt"/>
            </a:endParaRPr>
          </a:p>
          <a:p>
            <a:pPr algn="ctr"/>
            <a:r>
              <a:rPr lang="en-US" sz="1600" dirty="0"/>
              <a:t> (</a:t>
            </a:r>
            <a:r>
              <a:rPr lang="en-US" sz="1600" i="1" dirty="0" err="1"/>
              <a:t>Pseudacris</a:t>
            </a:r>
            <a:r>
              <a:rPr lang="en-US" sz="1600" i="1" dirty="0"/>
              <a:t> </a:t>
            </a:r>
            <a:r>
              <a:rPr lang="en-US" sz="1600" i="1" dirty="0" err="1"/>
              <a:t>regilla</a:t>
            </a:r>
            <a:r>
              <a:rPr lang="en-US" sz="1600" dirty="0"/>
              <a:t>)</a:t>
            </a:r>
          </a:p>
        </p:txBody>
      </p:sp>
      <p:pic>
        <p:nvPicPr>
          <p:cNvPr id="2052" name="Picture 4" descr="https://upload.wikimedia.org/wikipedia/commons/e/ed/Adult_northern_red_legged_frog_on_bright_green_leaf_rana_auror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84" y="2857500"/>
            <a:ext cx="3932266" cy="295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34940" y="5897880"/>
            <a:ext cx="3078480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Northern Red-Legged Frog</a:t>
            </a:r>
          </a:p>
          <a:p>
            <a:pPr lvl="0" algn="ctr"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(</a:t>
            </a:r>
            <a:r>
              <a:rPr lang="en-US" sz="1600" i="1" dirty="0" err="1">
                <a:solidFill>
                  <a:prstClr val="black"/>
                </a:solidFill>
                <a:latin typeface="Arial"/>
              </a:rPr>
              <a:t>Rana</a:t>
            </a:r>
            <a:r>
              <a:rPr lang="en-US" sz="1600" i="1" dirty="0">
                <a:solidFill>
                  <a:prstClr val="black"/>
                </a:solidFill>
                <a:latin typeface="Arial"/>
              </a:rPr>
              <a:t> aurora)</a:t>
            </a:r>
            <a:endParaRPr lang="en-US" sz="1600" dirty="0">
              <a:solidFill>
                <a:prstClr val="black"/>
              </a:solidFill>
              <a:latin typeface="Arial"/>
            </a:endParaRPr>
          </a:p>
          <a:p>
            <a:pPr algn="ctr"/>
            <a:endParaRPr lang="en-US" sz="16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9207" y="3957726"/>
            <a:ext cx="15126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Katie Remine. WPZ </a:t>
            </a: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69280" y="5542358"/>
            <a:ext cx="29603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</a:rPr>
              <a:t>Bettaso</a:t>
            </a:r>
            <a:r>
              <a:rPr lang="en-US" sz="1100" dirty="0">
                <a:solidFill>
                  <a:schemeClr val="bg1"/>
                </a:solidFill>
              </a:rPr>
              <a:t>, John; U.S. Fish and Wildlife Service</a:t>
            </a:r>
          </a:p>
        </p:txBody>
      </p:sp>
    </p:spTree>
    <p:extLst>
      <p:ext uri="{BB962C8B-B14F-4D97-AF65-F5344CB8AC3E}">
        <p14:creationId xmlns:p14="http://schemas.microsoft.com/office/powerpoint/2010/main" val="23263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060" y="4548802"/>
            <a:ext cx="2093998" cy="215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-91063" y="6038316"/>
            <a:ext cx="22455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dirty="0">
                <a:solidFill>
                  <a:prstClr val="black"/>
                </a:solidFill>
                <a:latin typeface="Arial"/>
              </a:rPr>
              <a:t>Tailed frog</a:t>
            </a:r>
          </a:p>
          <a:p>
            <a:pPr algn="ctr"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(</a:t>
            </a:r>
            <a:r>
              <a:rPr lang="en-US" sz="1600" i="1" dirty="0" err="1">
                <a:solidFill>
                  <a:prstClr val="black"/>
                </a:solidFill>
                <a:latin typeface="Arial"/>
              </a:rPr>
              <a:t>Ascaphus</a:t>
            </a:r>
            <a:r>
              <a:rPr lang="en-US" sz="1600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600" i="1" dirty="0" err="1">
                <a:solidFill>
                  <a:prstClr val="black"/>
                </a:solidFill>
                <a:latin typeface="Arial"/>
              </a:rPr>
              <a:t>truei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Amphibians of Washington State </a:t>
            </a:r>
          </a:p>
        </p:txBody>
      </p:sp>
      <p:sp>
        <p:nvSpPr>
          <p:cNvPr id="3" name="Text Box 1028"/>
          <p:cNvSpPr txBox="1">
            <a:spLocks noChangeArrowheads="1"/>
          </p:cNvSpPr>
          <p:nvPr/>
        </p:nvSpPr>
        <p:spPr bwMode="auto">
          <a:xfrm>
            <a:off x="5696268" y="3591033"/>
            <a:ext cx="205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dirty="0">
                <a:solidFill>
                  <a:prstClr val="black"/>
                </a:solidFill>
                <a:latin typeface="Arial"/>
              </a:rPr>
              <a:t>Cascades frog</a:t>
            </a:r>
          </a:p>
          <a:p>
            <a:pPr algn="ctr"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(</a:t>
            </a:r>
            <a:r>
              <a:rPr lang="en-US" sz="1600" i="1" dirty="0" err="1">
                <a:solidFill>
                  <a:prstClr val="black"/>
                </a:solidFill>
                <a:latin typeface="Arial"/>
              </a:rPr>
              <a:t>Rana</a:t>
            </a:r>
            <a:r>
              <a:rPr lang="en-US" sz="1600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600" i="1" dirty="0" err="1">
                <a:solidFill>
                  <a:prstClr val="black"/>
                </a:solidFill>
                <a:latin typeface="Arial"/>
              </a:rPr>
              <a:t>cascadae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)</a:t>
            </a:r>
          </a:p>
        </p:txBody>
      </p:sp>
      <p:pic>
        <p:nvPicPr>
          <p:cNvPr id="3074" name="Picture 2" descr="File:Cascades Frog (10332361205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266" y="1337502"/>
            <a:ext cx="3342212" cy="222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67691"/>
            <a:ext cx="2309602" cy="237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10559" y="3830677"/>
            <a:ext cx="335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dirty="0">
                <a:solidFill>
                  <a:prstClr val="black"/>
                </a:solidFill>
                <a:latin typeface="Arial"/>
              </a:rPr>
              <a:t>Northern leopard frog</a:t>
            </a:r>
          </a:p>
          <a:p>
            <a:pPr algn="ctr"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(</a:t>
            </a:r>
            <a:r>
              <a:rPr lang="en-US" sz="1600" i="1" dirty="0" err="1">
                <a:solidFill>
                  <a:prstClr val="black"/>
                </a:solidFill>
                <a:latin typeface="Arial"/>
              </a:rPr>
              <a:t>Rana</a:t>
            </a:r>
            <a:r>
              <a:rPr lang="en-US" sz="1600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600" i="1" dirty="0" err="1">
                <a:solidFill>
                  <a:prstClr val="black"/>
                </a:solidFill>
                <a:latin typeface="Arial"/>
              </a:rPr>
              <a:t>pipiens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1848688" y="3603382"/>
            <a:ext cx="17155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Douglas Wilhelm Harder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64178" y="3282609"/>
            <a:ext cx="25734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Wiki  Commons: </a:t>
            </a:r>
            <a:r>
              <a:rPr lang="en-US" sz="1100" dirty="0" err="1" smtClean="0">
                <a:solidFill>
                  <a:schemeClr val="bg1"/>
                </a:solidFill>
              </a:rPr>
              <a:t>RothJ</a:t>
            </a:r>
            <a:r>
              <a:rPr lang="en-US" sz="1100" dirty="0" smtClean="0">
                <a:solidFill>
                  <a:schemeClr val="bg1"/>
                </a:solidFill>
              </a:rPr>
              <a:t> and Josve05a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7266" y="6472188"/>
            <a:ext cx="179568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Wiki Commons: By </a:t>
            </a:r>
            <a:r>
              <a:rPr lang="en-US" sz="1050" dirty="0" err="1" smtClean="0"/>
              <a:t>Mokele</a:t>
            </a:r>
            <a:endParaRPr lang="en-US" sz="1050" dirty="0"/>
          </a:p>
        </p:txBody>
      </p:sp>
      <p:pic>
        <p:nvPicPr>
          <p:cNvPr id="12" name="Picture 3" descr="\\zoodomain.org\users\data\andrewc\Desktop\Amphib Photos for JM\OSF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205" y="4213908"/>
            <a:ext cx="3163685" cy="209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100205" y="6304002"/>
            <a:ext cx="316368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Oregon spotted frog </a:t>
            </a:r>
          </a:p>
          <a:p>
            <a:pPr algn="ctr"/>
            <a:r>
              <a:rPr lang="en-US" sz="1400" i="1" dirty="0" err="1">
                <a:latin typeface="Arial" pitchFamily="34" charset="0"/>
                <a:cs typeface="Arial" pitchFamily="34" charset="0"/>
              </a:rPr>
              <a:t>Rana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pretiosa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56979" y="6050191"/>
            <a:ext cx="12987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Ryan Hawk, WPZ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4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Amphibians of Washington State 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365760" y="3308746"/>
            <a:ext cx="419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dirty="0">
                <a:solidFill>
                  <a:prstClr val="black"/>
                </a:solidFill>
                <a:latin typeface="Arial"/>
              </a:rPr>
              <a:t>Western </a:t>
            </a:r>
            <a:r>
              <a:rPr lang="en-US" sz="1600" b="1" dirty="0" err="1">
                <a:solidFill>
                  <a:prstClr val="black"/>
                </a:solidFill>
                <a:latin typeface="Arial"/>
              </a:rPr>
              <a:t>redback</a:t>
            </a:r>
            <a:r>
              <a:rPr lang="en-US" sz="1600" b="1" dirty="0">
                <a:solidFill>
                  <a:prstClr val="black"/>
                </a:solidFill>
                <a:latin typeface="Arial"/>
              </a:rPr>
              <a:t> salamander</a:t>
            </a:r>
          </a:p>
          <a:p>
            <a:pPr algn="ctr"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(</a:t>
            </a:r>
            <a:r>
              <a:rPr lang="en-US" sz="1600" i="1" dirty="0" err="1">
                <a:solidFill>
                  <a:prstClr val="black"/>
                </a:solidFill>
                <a:latin typeface="Arial"/>
              </a:rPr>
              <a:t>Plethodon</a:t>
            </a:r>
            <a:r>
              <a:rPr lang="en-US" sz="1600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600" i="1" dirty="0" err="1">
                <a:solidFill>
                  <a:prstClr val="black"/>
                </a:solidFill>
                <a:latin typeface="Arial"/>
              </a:rPr>
              <a:t>vehiculum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87" y="1277081"/>
            <a:ext cx="3629464" cy="204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3" descr="Stationery"/>
          <p:cNvSpPr txBox="1">
            <a:spLocks noChangeArrowheads="1"/>
          </p:cNvSpPr>
          <p:nvPr/>
        </p:nvSpPr>
        <p:spPr bwMode="auto">
          <a:xfrm>
            <a:off x="5071109" y="3504085"/>
            <a:ext cx="319659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dirty="0" smtClean="0">
                <a:solidFill>
                  <a:prstClr val="black"/>
                </a:solidFill>
                <a:latin typeface="Arial"/>
              </a:rPr>
              <a:t>Olympic torrent </a:t>
            </a:r>
            <a:r>
              <a:rPr lang="en-US" sz="1600" b="1" dirty="0">
                <a:solidFill>
                  <a:prstClr val="black"/>
                </a:solidFill>
                <a:latin typeface="Arial"/>
              </a:rPr>
              <a:t>salamander </a:t>
            </a:r>
          </a:p>
          <a:p>
            <a:pPr algn="ctr"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(</a:t>
            </a:r>
            <a:r>
              <a:rPr lang="en-US" sz="1600" i="1" dirty="0" err="1">
                <a:solidFill>
                  <a:prstClr val="black"/>
                </a:solidFill>
                <a:latin typeface="Arial"/>
              </a:rPr>
              <a:t>Rhyacotriton</a:t>
            </a:r>
            <a:r>
              <a:rPr lang="en-US" sz="1600" i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600" i="1" dirty="0" err="1">
                <a:solidFill>
                  <a:prstClr val="black"/>
                </a:solidFill>
                <a:latin typeface="Arial"/>
              </a:rPr>
              <a:t>olympicus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109" y="1277081"/>
            <a:ext cx="3196591" cy="224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05737" y="3031931"/>
            <a:ext cx="10695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</a:rPr>
              <a:t>Minette</a:t>
            </a:r>
            <a:r>
              <a:rPr lang="en-US" sz="1100" dirty="0">
                <a:solidFill>
                  <a:schemeClr val="bg1"/>
                </a:solidFill>
              </a:rPr>
              <a:t> Layne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4" b="11991"/>
          <a:stretch/>
        </p:blipFill>
        <p:spPr bwMode="auto">
          <a:xfrm>
            <a:off x="5023563" y="4381500"/>
            <a:ext cx="3510105" cy="183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32" descr="Stationery"/>
          <p:cNvSpPr txBox="1">
            <a:spLocks noChangeArrowheads="1"/>
          </p:cNvSpPr>
          <p:nvPr/>
        </p:nvSpPr>
        <p:spPr bwMode="auto">
          <a:xfrm>
            <a:off x="5080714" y="6244054"/>
            <a:ext cx="3701622" cy="584775"/>
          </a:xfrm>
          <a:prstGeom prst="rect">
            <a:avLst/>
          </a:prstGeom>
          <a:solidFill>
            <a:sysClr val="window" lastClr="FFFFFF">
              <a:alpha val="15000"/>
            </a:sys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600" b="1">
                <a:latin typeface="+mn-lt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Rough-skinned</a:t>
            </a:r>
            <a:r>
              <a:rPr kumimoji="0" lang="en-US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newt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(</a:t>
            </a:r>
            <a:r>
              <a:rPr kumimoji="0" lang="en-US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</a:rPr>
              <a:t>Taricha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 </a:t>
            </a:r>
            <a:r>
              <a:rPr kumimoji="0" lang="en-US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</a:rPr>
              <a:t>granulosa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60580" y="5956047"/>
            <a:ext cx="14237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Katie Remine, WPZ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2" name="Text Box 6" descr="Stationery"/>
          <p:cNvSpPr txBox="1">
            <a:spLocks noChangeArrowheads="1"/>
          </p:cNvSpPr>
          <p:nvPr/>
        </p:nvSpPr>
        <p:spPr bwMode="auto">
          <a:xfrm>
            <a:off x="755727" y="6269816"/>
            <a:ext cx="2999496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Pacific </a:t>
            </a:r>
            <a:r>
              <a:rPr lang="en-US" sz="1600" b="1" dirty="0"/>
              <a:t>giant salamander</a:t>
            </a:r>
            <a:r>
              <a:rPr lang="en-US" sz="1600" dirty="0"/>
              <a:t> (</a:t>
            </a:r>
            <a:r>
              <a:rPr lang="en-US" sz="1600" i="1" dirty="0" err="1"/>
              <a:t>Dicamptodon</a:t>
            </a:r>
            <a:r>
              <a:rPr lang="en-US" sz="1600" i="1" dirty="0"/>
              <a:t> </a:t>
            </a:r>
            <a:r>
              <a:rPr lang="en-US" sz="1600" i="1" dirty="0" err="1"/>
              <a:t>ensatus</a:t>
            </a:r>
            <a:r>
              <a:rPr lang="en-US" sz="1600" dirty="0"/>
              <a:t>)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71" y="3966688"/>
            <a:ext cx="3079380" cy="230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10607" y="5998481"/>
            <a:ext cx="2271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Wiki Commons: Greg Schechter</a:t>
            </a: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513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Bullfrog (</a:t>
            </a:r>
            <a:r>
              <a:rPr lang="en-US" i="1" dirty="0" err="1" smtClean="0"/>
              <a:t>Rana</a:t>
            </a:r>
            <a:r>
              <a:rPr lang="en-US" i="1" dirty="0" smtClean="0"/>
              <a:t> </a:t>
            </a:r>
            <a:r>
              <a:rPr lang="en-US" i="1" dirty="0" err="1" smtClean="0"/>
              <a:t>catesbeiana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4428" y="1134900"/>
            <a:ext cx="56007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An </a:t>
            </a:r>
            <a:r>
              <a:rPr lang="en-US" sz="2200" dirty="0"/>
              <a:t>introduced species with big impacts!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57798" y="1516912"/>
            <a:ext cx="5193030" cy="505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32" charset="0"/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32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3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32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pitchFamily="-3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3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pitchFamily="-3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32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pitchFamily="-32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Bullfrogs were introduced to the western United States from the eastern United States in the early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1900s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The introduced bullfrogs were hunted as game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Bullfrogs are large frogs, up to 7 inches (17.5 cm) long or even longer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Voracious predators, eating the young of other amphibians, reptiles, and even waterfowl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Carry the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chytrid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fungus but are not susceptible to the disease the fungus causes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889" y="1332249"/>
            <a:ext cx="3063639" cy="237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888" y="4100718"/>
            <a:ext cx="3104403" cy="224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665128" y="3703319"/>
            <a:ext cx="3200400" cy="307777"/>
          </a:xfrm>
          <a:prstGeom prst="rect">
            <a:avLst/>
          </a:prstGeom>
          <a:solidFill>
            <a:sysClr val="window" lastClr="FFFFFF">
              <a:alpha val="41000"/>
            </a:sysClr>
          </a:solidFill>
          <a:ln>
            <a:noFill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400" b="1">
                <a:latin typeface="+mj-lt"/>
              </a:defRPr>
            </a:lvl1pPr>
            <a:lvl2pPr marL="742950" indent="-285750">
              <a:defRPr sz="7200">
                <a:latin typeface="Tahoma" pitchFamily="34" charset="0"/>
              </a:defRPr>
            </a:lvl2pPr>
            <a:lvl3pPr marL="1143000" indent="-228600">
              <a:defRPr sz="7200">
                <a:latin typeface="Tahoma" pitchFamily="34" charset="0"/>
              </a:defRPr>
            </a:lvl3pPr>
            <a:lvl4pPr marL="1600200" indent="-228600">
              <a:defRPr sz="7200">
                <a:latin typeface="Tahoma" pitchFamily="34" charset="0"/>
              </a:defRPr>
            </a:lvl4pPr>
            <a:lvl5pPr marL="2057400" indent="-228600">
              <a:defRPr sz="7200"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latin typeface="Tahom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Adult male bullfrog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705891" y="6318287"/>
            <a:ext cx="3200400" cy="307777"/>
          </a:xfrm>
          <a:prstGeom prst="rect">
            <a:avLst/>
          </a:prstGeom>
          <a:solidFill>
            <a:sysClr val="window" lastClr="FFFFFF">
              <a:alpha val="41000"/>
            </a:sys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Adult female bullfrog</a:t>
            </a:r>
          </a:p>
        </p:txBody>
      </p:sp>
      <p:sp>
        <p:nvSpPr>
          <p:cNvPr id="5" name="Rectangle 4"/>
          <p:cNvSpPr/>
          <p:nvPr/>
        </p:nvSpPr>
        <p:spPr>
          <a:xfrm>
            <a:off x="7854007" y="3449403"/>
            <a:ext cx="10246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Carl D. Howe</a:t>
            </a:r>
          </a:p>
        </p:txBody>
      </p:sp>
      <p:sp>
        <p:nvSpPr>
          <p:cNvPr id="6" name="Rectangle 5"/>
          <p:cNvSpPr/>
          <p:nvPr/>
        </p:nvSpPr>
        <p:spPr>
          <a:xfrm>
            <a:off x="7309675" y="6089734"/>
            <a:ext cx="16337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(c)2007 Derek Ramsey</a:t>
            </a:r>
          </a:p>
        </p:txBody>
      </p:sp>
    </p:spTree>
    <p:extLst>
      <p:ext uri="{BB962C8B-B14F-4D97-AF65-F5344CB8AC3E}">
        <p14:creationId xmlns:p14="http://schemas.microsoft.com/office/powerpoint/2010/main" val="38208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zoodomain.org\users\data\andrewc\Desktop\Amphib Photos for JM\RS29494_2015 OR Spotted Frog Release-9-phi.jpg"/>
          <p:cNvPicPr>
            <a:picLocks noChangeAspect="1" noChangeArrowheads="1"/>
          </p:cNvPicPr>
          <p:nvPr/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"/>
          <a:stretch/>
        </p:blipFill>
        <p:spPr bwMode="auto">
          <a:xfrm>
            <a:off x="0" y="1116330"/>
            <a:ext cx="9144000" cy="573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27" y="538179"/>
            <a:ext cx="7807325" cy="509058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roles </a:t>
            </a:r>
            <a:r>
              <a:rPr lang="en-US" dirty="0"/>
              <a:t>of amphibians in ecosystems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5534" y="1299152"/>
            <a:ext cx="850392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Frog and toad larvae feed on organic debris and algae contributing to the breakdown of organic matter and controlling algae </a:t>
            </a:r>
            <a:r>
              <a:rPr lang="en-US" sz="2600" dirty="0" smtClean="0">
                <a:latin typeface="+mj-lt"/>
              </a:rPr>
              <a:t>growth.</a:t>
            </a:r>
            <a:endParaRPr lang="en-US" sz="2600" dirty="0">
              <a:latin typeface="+mj-lt"/>
            </a:endParaRP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</a:rPr>
              <a:t>Amphibians </a:t>
            </a:r>
            <a:r>
              <a:rPr lang="en-US" sz="2600" dirty="0">
                <a:latin typeface="+mj-lt"/>
              </a:rPr>
              <a:t>eat large numbers of invertebrates and provide an important step in the transfer of energy up the food </a:t>
            </a:r>
            <a:r>
              <a:rPr lang="en-US" sz="2600" dirty="0" smtClean="0">
                <a:latin typeface="+mj-lt"/>
              </a:rPr>
              <a:t>chain.</a:t>
            </a:r>
            <a:endParaRPr lang="en-US" sz="2600" dirty="0">
              <a:latin typeface="+mj-lt"/>
            </a:endParaRP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</a:rPr>
              <a:t>Although </a:t>
            </a:r>
            <a:r>
              <a:rPr lang="en-US" sz="2600" dirty="0">
                <a:latin typeface="+mj-lt"/>
              </a:rPr>
              <a:t>we don’t see them, amphibians can be very densely distributed in habitats (especially salamanders in the temperate forests of the Pacific Northwest</a:t>
            </a:r>
            <a:r>
              <a:rPr lang="en-US" sz="2600" dirty="0" smtClean="0">
                <a:latin typeface="+mj-lt"/>
              </a:rPr>
              <a:t>).</a:t>
            </a:r>
            <a:endParaRPr lang="en-US" sz="2600" dirty="0">
              <a:latin typeface="+mj-lt"/>
            </a:endParaRP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</a:rPr>
              <a:t>Amphibians </a:t>
            </a:r>
            <a:r>
              <a:rPr lang="en-US" sz="2600" dirty="0">
                <a:latin typeface="+mj-lt"/>
              </a:rPr>
              <a:t>are a major food source for many freshwater </a:t>
            </a:r>
            <a:r>
              <a:rPr lang="en-US" sz="2600" dirty="0" smtClean="0">
                <a:latin typeface="+mj-lt"/>
              </a:rPr>
              <a:t>fish.</a:t>
            </a:r>
            <a:endParaRPr lang="en-US" sz="26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83879" y="6604084"/>
            <a:ext cx="26320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Jeremy Dwyer-Lindgren </a:t>
            </a:r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WPZ</a:t>
            </a:r>
            <a:endParaRPr lang="en-US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98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zoodomain.org\users\data\andrewc\Desktop\Amphib Photos for JM\RS29494_2015 OR Spotted Frog Release-9-phi.jpg"/>
          <p:cNvPicPr>
            <a:picLocks noChangeAspect="1" noChangeArrowheads="1"/>
          </p:cNvPicPr>
          <p:nvPr/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"/>
          <a:stretch/>
        </p:blipFill>
        <p:spPr bwMode="auto">
          <a:xfrm>
            <a:off x="0" y="1116330"/>
            <a:ext cx="9144000" cy="573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83879" y="6604084"/>
            <a:ext cx="26320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Jeremy Dwyer-Lindgren </a:t>
            </a:r>
            <a:r>
              <a: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WPZ</a:t>
            </a:r>
            <a:endParaRPr lang="en-US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17" y="526749"/>
            <a:ext cx="7807325" cy="509058"/>
          </a:xfrm>
        </p:spPr>
        <p:txBody>
          <a:bodyPr/>
          <a:lstStyle/>
          <a:p>
            <a:r>
              <a:rPr lang="en-US" dirty="0"/>
              <a:t>Amphibians as indicators of ecosystem health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87275" y="1443667"/>
            <a:ext cx="7828613" cy="491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7200">
                <a:solidFill>
                  <a:schemeClr val="tx1"/>
                </a:solidFill>
                <a:latin typeface="Tahoma" pitchFamily="34" charset="0"/>
              </a:defRPr>
            </a:lvl1pPr>
            <a:lvl2pPr marL="971550" indent="-400050">
              <a:defRPr sz="7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+mj-lt"/>
              </a:rPr>
              <a:t>aquatic and terrestrial life stages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+mj-lt"/>
              </a:rPr>
              <a:t>permeable skin and eggs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+mj-lt"/>
              </a:rPr>
              <a:t>susceptible to cold and desiccation (drying out)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+mj-lt"/>
              </a:rPr>
              <a:t>food habits (tadpoles feed on algae and plants, other amphibians are carnivorous)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−"/>
            </a:pPr>
            <a:r>
              <a:rPr lang="en-US" sz="2700" dirty="0" smtClean="0">
                <a:latin typeface="+mj-lt"/>
              </a:rPr>
              <a:t>chemicals can accumulate at the surface and on the bottom of wetlands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−"/>
            </a:pPr>
            <a:r>
              <a:rPr lang="en-US" sz="2700" dirty="0" smtClean="0">
                <a:latin typeface="+mj-lt"/>
              </a:rPr>
              <a:t>toxins can “</a:t>
            </a:r>
            <a:r>
              <a:rPr lang="en-US" sz="2700" dirty="0" err="1" smtClean="0">
                <a:latin typeface="+mj-lt"/>
              </a:rPr>
              <a:t>biomagnify</a:t>
            </a:r>
            <a:r>
              <a:rPr lang="en-US" sz="2700" dirty="0" smtClean="0">
                <a:latin typeface="+mj-lt"/>
              </a:rPr>
              <a:t>” as they are passed up the food chain in the fat tissue of animals</a:t>
            </a:r>
            <a:endParaRPr lang="en-US" sz="2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725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7" y="224731"/>
            <a:ext cx="7807325" cy="509058"/>
          </a:xfrm>
        </p:spPr>
        <p:txBody>
          <a:bodyPr/>
          <a:lstStyle/>
          <a:p>
            <a:r>
              <a:rPr lang="en-US" dirty="0" err="1" smtClean="0"/>
              <a:t>Biomagnification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\\zoodomain.org\users\data\andrewc\Desktop\Amphib Photos for JM\Heron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5" r="30088" b="7647"/>
          <a:stretch/>
        </p:blipFill>
        <p:spPr bwMode="auto">
          <a:xfrm>
            <a:off x="3651885" y="1211579"/>
            <a:ext cx="1472492" cy="258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629845" y="4274820"/>
            <a:ext cx="1694346" cy="1240804"/>
            <a:chOff x="2743200" y="4155454"/>
            <a:chExt cx="1828006" cy="1371600"/>
          </a:xfrm>
        </p:grpSpPr>
        <p:pic>
          <p:nvPicPr>
            <p:cNvPr id="3075" name="Picture 3" descr="\\zoodomain.org\users\data\andrewc\Desktop\Amphib Photos for JM\fish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56" t="37246" r="48271" b="10821"/>
            <a:stretch/>
          </p:blipFill>
          <p:spPr bwMode="auto">
            <a:xfrm>
              <a:off x="2743200" y="4155454"/>
              <a:ext cx="43434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196" y="4155454"/>
              <a:ext cx="433387" cy="137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819" y="4155454"/>
              <a:ext cx="433387" cy="137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585446" y="5794501"/>
            <a:ext cx="5452575" cy="1020333"/>
            <a:chOff x="1871196" y="5600191"/>
            <a:chExt cx="5452575" cy="1020333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1890" y="5676505"/>
              <a:ext cx="1268413" cy="841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1871196" y="5600191"/>
              <a:ext cx="5452575" cy="1020333"/>
              <a:chOff x="1871196" y="5856717"/>
              <a:chExt cx="5452575" cy="1020333"/>
            </a:xfrm>
          </p:grpSpPr>
          <p:pic>
            <p:nvPicPr>
              <p:cNvPr id="3079" name="Picture 7" descr="\\zoodomain.org\users\data\andrewc\Desktop\Amphib Photos for JM\Tadpole.jp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backgroundMark x1="35059" y1="46809" x2="19176" y2="51418"/>
                            <a14:backgroundMark x1="32353" y1="46809" x2="48706" y2="35461"/>
                            <a14:backgroundMark x1="48706" y1="34929" x2="61529" y2="30142"/>
                            <a14:backgroundMark x1="62353" y1="30851" x2="65059" y2="34220"/>
                            <a14:backgroundMark x1="66353" y1="32270" x2="81294" y2="17553"/>
                            <a14:backgroundMark x1="80471" y1="18262" x2="88353" y2="22872"/>
                            <a14:backgroundMark x1="37647" y1="49468" x2="43412" y2="46809"/>
                            <a14:backgroundMark x1="42471" y1="48227" x2="53059" y2="455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1196" y="5859384"/>
                <a:ext cx="1466364" cy="97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0" name="Picture 8" descr="\\zoodomain.org\users\data\andrewc\Desktop\Amphib Photos for JM\Tadpole.jpg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5780" b="89539" l="5412" r="91294">
                            <a14:foregroundMark x1="21765" y1="54255" x2="14706" y2="54965"/>
                            <a14:foregroundMark x1="20471" y1="58333" x2="22706" y2="55674"/>
                            <a14:foregroundMark x1="34588" y1="53014" x2="21765" y2="53546"/>
                            <a14:foregroundMark x1="18706" y1="54965" x2="14235" y2="55674"/>
                            <a14:backgroundMark x1="54353" y1="34929" x2="56235" y2="37057"/>
                            <a14:backgroundMark x1="55765" y1="37589" x2="63294" y2="33688"/>
                            <a14:backgroundMark x1="64118" y1="33688" x2="65059" y2="36348"/>
                            <a14:backgroundMark x1="67647" y1="32270" x2="76000" y2="18440"/>
                            <a14:backgroundMark x1="52235" y1="54255" x2="22235" y2="55674"/>
                            <a14:backgroundMark x1="12941" y1="53014" x2="21294" y2="46277"/>
                            <a14:backgroundMark x1="19529" y1="50355" x2="40353" y2="46277"/>
                            <a14:backgroundMark x1="40353" y1="46277" x2="40353" y2="46277"/>
                            <a14:backgroundMark x1="45647" y1="48227" x2="51765" y2="45567"/>
                            <a14:backgroundMark x1="24824" y1="56915" x2="16471" y2="56915"/>
                            <a14:backgroundMark x1="26235" y1="56915" x2="12941" y2="53014"/>
                            <a14:backgroundMark x1="68118" y1="58333" x2="61882" y2="51596"/>
                            <a14:backgroundMark x1="29294" y1="57624" x2="12118" y2="5088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2802" y="5921601"/>
                <a:ext cx="1273432" cy="8449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2" name="Picture 10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6096" y="5856717"/>
                <a:ext cx="1470025" cy="974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83" name="Picture 11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2384" y="5902325"/>
                <a:ext cx="1470025" cy="974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84" name="Picture 12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3746" y="5902325"/>
                <a:ext cx="1470025" cy="974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6" name="Down Arrow 5"/>
          <p:cNvSpPr/>
          <p:nvPr/>
        </p:nvSpPr>
        <p:spPr>
          <a:xfrm rot="10800000">
            <a:off x="4320540" y="5607064"/>
            <a:ext cx="360204" cy="3708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437" y="3797760"/>
            <a:ext cx="42068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621580" y="6511903"/>
            <a:ext cx="14847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Photos by Ryan Hawk, WPZ</a:t>
            </a:r>
            <a:endParaRPr lang="en-US" sz="800" dirty="0">
              <a:effectLst/>
            </a:endParaRPr>
          </a:p>
        </p:txBody>
      </p:sp>
      <p:sp>
        <p:nvSpPr>
          <p:cNvPr id="9" name="Explosion 2 8"/>
          <p:cNvSpPr/>
          <p:nvPr/>
        </p:nvSpPr>
        <p:spPr>
          <a:xfrm>
            <a:off x="3721556" y="4777657"/>
            <a:ext cx="104503" cy="13062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xplosion 2 22"/>
          <p:cNvSpPr/>
          <p:nvPr/>
        </p:nvSpPr>
        <p:spPr>
          <a:xfrm>
            <a:off x="6709954" y="6109063"/>
            <a:ext cx="104503" cy="13062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xplosion 2 23"/>
          <p:cNvSpPr/>
          <p:nvPr/>
        </p:nvSpPr>
        <p:spPr>
          <a:xfrm>
            <a:off x="5895703" y="6142527"/>
            <a:ext cx="104503" cy="13062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xplosion 2 24"/>
          <p:cNvSpPr/>
          <p:nvPr/>
        </p:nvSpPr>
        <p:spPr>
          <a:xfrm>
            <a:off x="5124376" y="6109063"/>
            <a:ext cx="104503" cy="13062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xplosion 2 25"/>
          <p:cNvSpPr/>
          <p:nvPr/>
        </p:nvSpPr>
        <p:spPr>
          <a:xfrm>
            <a:off x="4373277" y="6109063"/>
            <a:ext cx="104503" cy="13062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xplosion 2 26"/>
          <p:cNvSpPr/>
          <p:nvPr/>
        </p:nvSpPr>
        <p:spPr>
          <a:xfrm>
            <a:off x="3538673" y="6113417"/>
            <a:ext cx="104503" cy="13062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xplosion 2 27"/>
          <p:cNvSpPr/>
          <p:nvPr/>
        </p:nvSpPr>
        <p:spPr>
          <a:xfrm>
            <a:off x="2607052" y="6048103"/>
            <a:ext cx="104503" cy="13062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xplosion 2 28"/>
          <p:cNvSpPr/>
          <p:nvPr/>
        </p:nvSpPr>
        <p:spPr>
          <a:xfrm>
            <a:off x="3739695" y="5090161"/>
            <a:ext cx="104503" cy="13062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xplosion 2 29"/>
          <p:cNvSpPr/>
          <p:nvPr/>
        </p:nvSpPr>
        <p:spPr>
          <a:xfrm>
            <a:off x="4417727" y="4777657"/>
            <a:ext cx="104503" cy="13062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xplosion 2 30"/>
          <p:cNvSpPr/>
          <p:nvPr/>
        </p:nvSpPr>
        <p:spPr>
          <a:xfrm>
            <a:off x="4417726" y="5024847"/>
            <a:ext cx="104503" cy="13062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xplosion 2 31"/>
          <p:cNvSpPr/>
          <p:nvPr/>
        </p:nvSpPr>
        <p:spPr>
          <a:xfrm>
            <a:off x="5031900" y="4816845"/>
            <a:ext cx="104503" cy="13062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xplosion 2 32"/>
          <p:cNvSpPr/>
          <p:nvPr/>
        </p:nvSpPr>
        <p:spPr>
          <a:xfrm>
            <a:off x="5010492" y="5064035"/>
            <a:ext cx="104503" cy="13062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xplosion 2 33"/>
          <p:cNvSpPr/>
          <p:nvPr/>
        </p:nvSpPr>
        <p:spPr>
          <a:xfrm>
            <a:off x="4111662" y="2192166"/>
            <a:ext cx="104503" cy="13062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xplosion 2 34"/>
          <p:cNvSpPr/>
          <p:nvPr/>
        </p:nvSpPr>
        <p:spPr>
          <a:xfrm>
            <a:off x="4264584" y="2370692"/>
            <a:ext cx="104503" cy="13062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xplosion 2 35"/>
          <p:cNvSpPr/>
          <p:nvPr/>
        </p:nvSpPr>
        <p:spPr>
          <a:xfrm>
            <a:off x="4069193" y="2502603"/>
            <a:ext cx="104503" cy="13062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xplosion 2 36"/>
          <p:cNvSpPr/>
          <p:nvPr/>
        </p:nvSpPr>
        <p:spPr>
          <a:xfrm>
            <a:off x="4221593" y="2655003"/>
            <a:ext cx="104503" cy="13062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xplosion 2 37"/>
          <p:cNvSpPr/>
          <p:nvPr/>
        </p:nvSpPr>
        <p:spPr>
          <a:xfrm>
            <a:off x="4347867" y="2115064"/>
            <a:ext cx="104503" cy="13062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xplosion 2 38"/>
          <p:cNvSpPr/>
          <p:nvPr/>
        </p:nvSpPr>
        <p:spPr>
          <a:xfrm>
            <a:off x="4474141" y="2293590"/>
            <a:ext cx="104503" cy="13062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2 39"/>
          <p:cNvSpPr/>
          <p:nvPr/>
        </p:nvSpPr>
        <p:spPr>
          <a:xfrm>
            <a:off x="381142" y="5319848"/>
            <a:ext cx="104503" cy="13062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9519" y="5229322"/>
            <a:ext cx="2387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= a toxin in the environment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263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3658"/>
            <a:ext cx="7807325" cy="509058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Amphibian Population Decline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1176991"/>
            <a:ext cx="8610600" cy="573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0050" indent="-400050">
              <a:defRPr sz="7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>
                <a:latin typeface="+mj-lt"/>
              </a:rPr>
              <a:t>Habitat destruction (of wetlands and forests) has been a major factor in the decline of many species.  However, worldwide declines have also been documented in populations inhabiting areas not directly affected by human activity. 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dirty="0">
                <a:latin typeface="+mj-lt"/>
              </a:rPr>
              <a:t>Not one factor has been singled out as “the” cause of recent declines in amphibian populations.  However, a disease caused by a </a:t>
            </a:r>
            <a:r>
              <a:rPr lang="en-US" sz="2200" dirty="0" err="1">
                <a:latin typeface="+mj-lt"/>
              </a:rPr>
              <a:t>chytrid</a:t>
            </a:r>
            <a:r>
              <a:rPr lang="en-US" sz="2200" dirty="0">
                <a:latin typeface="+mj-lt"/>
              </a:rPr>
              <a:t> fungus has been implicated in numerous declines across the globe</a:t>
            </a:r>
            <a:r>
              <a:rPr lang="en-US" sz="2200" dirty="0" smtClean="0">
                <a:latin typeface="+mj-lt"/>
              </a:rPr>
              <a:t>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dirty="0" smtClean="0">
                <a:latin typeface="+mj-lt"/>
              </a:rPr>
              <a:t>		</a:t>
            </a:r>
            <a:r>
              <a:rPr lang="en-US" sz="2200" dirty="0" smtClean="0">
                <a:latin typeface="+mj-lt"/>
              </a:rPr>
              <a:t>Contributing </a:t>
            </a:r>
            <a:r>
              <a:rPr lang="en-US" sz="2200" dirty="0">
                <a:latin typeface="+mj-lt"/>
              </a:rPr>
              <a:t>factors include:</a:t>
            </a:r>
          </a:p>
          <a:p>
            <a:pPr marL="1543050" lvl="3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−"/>
            </a:pPr>
            <a:r>
              <a:rPr lang="en-US" sz="2200" dirty="0">
                <a:latin typeface="+mj-lt"/>
              </a:rPr>
              <a:t>introduced species</a:t>
            </a:r>
          </a:p>
          <a:p>
            <a:pPr marL="1543050" lvl="3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−"/>
            </a:pPr>
            <a:r>
              <a:rPr lang="en-US" sz="2200" dirty="0">
                <a:latin typeface="+mj-lt"/>
              </a:rPr>
              <a:t>global climate change (including increased UV-B radiation)</a:t>
            </a:r>
          </a:p>
          <a:p>
            <a:pPr marL="1543050" lvl="3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−"/>
            </a:pPr>
            <a:r>
              <a:rPr lang="en-US" sz="2200" dirty="0">
                <a:latin typeface="+mj-lt"/>
              </a:rPr>
              <a:t>diseases and pathogens (esp. </a:t>
            </a:r>
            <a:r>
              <a:rPr lang="en-US" sz="2200" dirty="0" err="1">
                <a:latin typeface="+mj-lt"/>
              </a:rPr>
              <a:t>chytrid</a:t>
            </a:r>
            <a:r>
              <a:rPr lang="en-US" sz="2200" dirty="0">
                <a:latin typeface="+mj-lt"/>
              </a:rPr>
              <a:t> fungus)</a:t>
            </a:r>
          </a:p>
          <a:p>
            <a:pPr marL="1543050" lvl="3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−"/>
            </a:pPr>
            <a:r>
              <a:rPr lang="en-US" sz="2200" dirty="0">
                <a:latin typeface="+mj-lt"/>
              </a:rPr>
              <a:t>environmental toxins, such as </a:t>
            </a:r>
            <a:r>
              <a:rPr lang="en-US" sz="2200" dirty="0" smtClean="0">
                <a:latin typeface="+mj-lt"/>
              </a:rPr>
              <a:t>pesticides</a:t>
            </a:r>
            <a:endParaRPr lang="en-US" sz="2200" i="1" dirty="0" smtClean="0">
              <a:latin typeface="+mj-lt"/>
            </a:endParaRPr>
          </a:p>
          <a:p>
            <a:pPr marL="285750" lvl="3" indent="0">
              <a:lnSpc>
                <a:spcPct val="90000"/>
              </a:lnSpc>
              <a:spcBef>
                <a:spcPct val="20000"/>
              </a:spcBef>
            </a:pPr>
            <a:r>
              <a:rPr lang="en-US" sz="2200" i="1" dirty="0" smtClean="0">
                <a:latin typeface="+mj-lt"/>
              </a:rPr>
              <a:t>Some </a:t>
            </a:r>
            <a:r>
              <a:rPr lang="en-US" sz="2200" i="1" dirty="0">
                <a:latin typeface="+mj-lt"/>
              </a:rPr>
              <a:t>of these factors also result in malformations of amphibians.</a:t>
            </a:r>
          </a:p>
          <a:p>
            <a:pPr marL="285750" lvl="3" indent="914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−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940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Amphibians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14793" y="1129181"/>
            <a:ext cx="8120297" cy="4473575"/>
          </a:xfrm>
        </p:spPr>
        <p:txBody>
          <a:bodyPr/>
          <a:lstStyle/>
          <a:p>
            <a:pPr eaLnBrk="1" hangingPunct="1">
              <a:spcBef>
                <a:spcPts val="400"/>
              </a:spcBef>
              <a:buFont typeface="Arial" pitchFamily="-32" charset="0"/>
              <a:buNone/>
            </a:pPr>
            <a:r>
              <a:rPr lang="en-US" sz="2800" b="1" dirty="0" smtClean="0"/>
              <a:t>What’s so special about amphibians?</a:t>
            </a:r>
            <a:endParaRPr lang="en-US" dirty="0"/>
          </a:p>
          <a:p>
            <a:pPr eaLnBrk="1" hangingPunct="1">
              <a:spcBef>
                <a:spcPts val="400"/>
              </a:spcBef>
            </a:pPr>
            <a:r>
              <a:rPr lang="en-US" dirty="0" smtClean="0"/>
              <a:t>Life </a:t>
            </a:r>
            <a:r>
              <a:rPr lang="en-US" dirty="0"/>
              <a:t>Cycle: Double life</a:t>
            </a:r>
          </a:p>
          <a:p>
            <a:pPr eaLnBrk="1" hangingPunct="1">
              <a:spcBef>
                <a:spcPts val="400"/>
              </a:spcBef>
            </a:pPr>
            <a:r>
              <a:rPr lang="en-US" dirty="0" smtClean="0"/>
              <a:t>Physical </a:t>
            </a:r>
            <a:r>
              <a:rPr lang="en-US" dirty="0"/>
              <a:t>Characteristics</a:t>
            </a:r>
          </a:p>
          <a:p>
            <a:pPr lvl="1" eaLnBrk="1" hangingPunct="1">
              <a:spcBef>
                <a:spcPts val="400"/>
              </a:spcBef>
            </a:pPr>
            <a:r>
              <a:rPr lang="en-US" dirty="0"/>
              <a:t> Ectothermic</a:t>
            </a:r>
          </a:p>
          <a:p>
            <a:pPr lvl="1" eaLnBrk="1" hangingPunct="1">
              <a:spcBef>
                <a:spcPts val="400"/>
              </a:spcBef>
            </a:pPr>
            <a:r>
              <a:rPr lang="en-US" dirty="0"/>
              <a:t> Eggs</a:t>
            </a:r>
          </a:p>
          <a:p>
            <a:pPr lvl="1" eaLnBrk="1" hangingPunct="1">
              <a:spcBef>
                <a:spcPts val="400"/>
              </a:spcBef>
            </a:pPr>
            <a:r>
              <a:rPr lang="en-US" dirty="0"/>
              <a:t> Skin</a:t>
            </a:r>
          </a:p>
          <a:p>
            <a:pPr eaLnBrk="1" hangingPunct="1">
              <a:spcBef>
                <a:spcPts val="400"/>
              </a:spcBef>
            </a:pPr>
            <a:r>
              <a:rPr lang="en-US" dirty="0" smtClean="0"/>
              <a:t>Three </a:t>
            </a:r>
            <a:r>
              <a:rPr lang="en-US" dirty="0"/>
              <a:t>orders of amphibians</a:t>
            </a:r>
          </a:p>
          <a:p>
            <a:pPr lvl="1" eaLnBrk="1" hangingPunct="1">
              <a:spcBef>
                <a:spcPts val="400"/>
              </a:spcBef>
            </a:pPr>
            <a:r>
              <a:rPr lang="en-US" dirty="0"/>
              <a:t> </a:t>
            </a:r>
            <a:r>
              <a:rPr lang="en-US" dirty="0" smtClean="0"/>
              <a:t>Order </a:t>
            </a:r>
            <a:r>
              <a:rPr lang="en-US" dirty="0" err="1"/>
              <a:t>Gymnophiona</a:t>
            </a:r>
            <a:r>
              <a:rPr lang="en-US" dirty="0"/>
              <a:t>: Caecilians</a:t>
            </a:r>
          </a:p>
          <a:p>
            <a:pPr lvl="1" eaLnBrk="1" hangingPunct="1">
              <a:spcBef>
                <a:spcPts val="400"/>
              </a:spcBef>
            </a:pPr>
            <a:r>
              <a:rPr lang="en-US" dirty="0"/>
              <a:t> </a:t>
            </a:r>
            <a:r>
              <a:rPr lang="en-US" dirty="0" smtClean="0"/>
              <a:t>Order </a:t>
            </a:r>
            <a:r>
              <a:rPr lang="en-US" dirty="0" err="1"/>
              <a:t>Anura</a:t>
            </a:r>
            <a:r>
              <a:rPr lang="en-US" dirty="0"/>
              <a:t>: Frogs and Toads</a:t>
            </a:r>
          </a:p>
          <a:p>
            <a:pPr lvl="1" eaLnBrk="1" hangingPunct="1">
              <a:spcBef>
                <a:spcPts val="400"/>
              </a:spcBef>
            </a:pPr>
            <a:r>
              <a:rPr lang="en-US" dirty="0"/>
              <a:t> </a:t>
            </a:r>
            <a:r>
              <a:rPr lang="en-US" dirty="0" smtClean="0"/>
              <a:t>Order </a:t>
            </a:r>
            <a:r>
              <a:rPr lang="en-US" dirty="0" err="1"/>
              <a:t>Caudata</a:t>
            </a:r>
            <a:r>
              <a:rPr lang="en-US" dirty="0"/>
              <a:t>: Newts and Salamanders </a:t>
            </a:r>
          </a:p>
          <a:p>
            <a:pPr eaLnBrk="1" hangingPunct="1">
              <a:spcBef>
                <a:spcPts val="400"/>
              </a:spcBef>
            </a:pPr>
            <a:r>
              <a:rPr lang="en-US" dirty="0" smtClean="0"/>
              <a:t>Amphibians </a:t>
            </a:r>
            <a:r>
              <a:rPr lang="en-US" dirty="0"/>
              <a:t>of Washington</a:t>
            </a:r>
          </a:p>
          <a:p>
            <a:pPr eaLnBrk="1" hangingPunct="1">
              <a:spcBef>
                <a:spcPts val="400"/>
              </a:spcBef>
            </a:pPr>
            <a:r>
              <a:rPr lang="en-US" dirty="0" smtClean="0"/>
              <a:t>Role </a:t>
            </a:r>
            <a:r>
              <a:rPr lang="en-US" dirty="0"/>
              <a:t>in ecosystems</a:t>
            </a:r>
          </a:p>
          <a:p>
            <a:pPr eaLnBrk="1" hangingPunct="1">
              <a:spcBef>
                <a:spcPts val="400"/>
              </a:spcBef>
            </a:pPr>
            <a:r>
              <a:rPr lang="en-US" dirty="0" smtClean="0"/>
              <a:t>Indicators </a:t>
            </a:r>
            <a:r>
              <a:rPr lang="en-US" dirty="0"/>
              <a:t>of ecosystem health</a:t>
            </a:r>
          </a:p>
          <a:p>
            <a:pPr eaLnBrk="1" hangingPunct="1">
              <a:spcBef>
                <a:spcPts val="400"/>
              </a:spcBef>
            </a:pPr>
            <a:r>
              <a:rPr lang="en-US" dirty="0" smtClean="0"/>
              <a:t>What </a:t>
            </a:r>
            <a:r>
              <a:rPr lang="en-US" dirty="0"/>
              <a:t>you can do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819" y="1397330"/>
            <a:ext cx="1716024" cy="2590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4" b="11991"/>
          <a:stretch/>
        </p:blipFill>
        <p:spPr bwMode="auto">
          <a:xfrm>
            <a:off x="5901178" y="4650181"/>
            <a:ext cx="3053636" cy="159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2" descr="Stationery"/>
          <p:cNvSpPr txBox="1">
            <a:spLocks noChangeArrowheads="1"/>
          </p:cNvSpPr>
          <p:nvPr/>
        </p:nvSpPr>
        <p:spPr bwMode="auto">
          <a:xfrm>
            <a:off x="5901179" y="6265042"/>
            <a:ext cx="3053636" cy="584775"/>
          </a:xfrm>
          <a:prstGeom prst="rect">
            <a:avLst/>
          </a:prstGeom>
          <a:solidFill>
            <a:sysClr val="window" lastClr="FFFFFF">
              <a:alpha val="15000"/>
            </a:sys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600" b="1">
                <a:latin typeface="+mn-lt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Rough-skinned</a:t>
            </a:r>
            <a:r>
              <a:rPr kumimoji="0" lang="en-US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newt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(</a:t>
            </a:r>
            <a:r>
              <a:rPr kumimoji="0" lang="en-US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</a:rPr>
              <a:t>Taricha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 </a:t>
            </a:r>
            <a:r>
              <a:rPr kumimoji="0" lang="en-US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</a:rPr>
              <a:t>granulosa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37283" y="3956598"/>
            <a:ext cx="2540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Red-eyed </a:t>
            </a:r>
            <a:r>
              <a:rPr lang="en-US" sz="1600" b="1" dirty="0" err="1" smtClean="0"/>
              <a:t>treefrog</a:t>
            </a:r>
            <a:endParaRPr lang="en-US" sz="1600" b="1" dirty="0" smtClean="0"/>
          </a:p>
          <a:p>
            <a:pPr algn="ctr"/>
            <a:r>
              <a:rPr lang="en-US" sz="1600" i="1" dirty="0" smtClean="0"/>
              <a:t>(</a:t>
            </a:r>
            <a:r>
              <a:rPr lang="en-US" sz="1600" i="1" dirty="0" err="1" smtClean="0"/>
              <a:t>Agalychnis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callidryas</a:t>
            </a:r>
            <a:r>
              <a:rPr lang="en-US" sz="1600" i="1" dirty="0" smtClean="0"/>
              <a:t>)</a:t>
            </a:r>
            <a:endParaRPr lang="en-US" sz="1600" i="1" dirty="0"/>
          </a:p>
        </p:txBody>
      </p:sp>
      <p:sp>
        <p:nvSpPr>
          <p:cNvPr id="8" name="Rectangle 7"/>
          <p:cNvSpPr/>
          <p:nvPr/>
        </p:nvSpPr>
        <p:spPr>
          <a:xfrm>
            <a:off x="7572505" y="5991672"/>
            <a:ext cx="14237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Katie Remine, WPZ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75446" y="3762057"/>
            <a:ext cx="162351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Ryan Hawk, WPZ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79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07" y="332513"/>
            <a:ext cx="7807325" cy="548641"/>
          </a:xfrm>
        </p:spPr>
        <p:txBody>
          <a:bodyPr/>
          <a:lstStyle/>
          <a:p>
            <a:r>
              <a:rPr lang="en-US" dirty="0"/>
              <a:t>What you can do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" y="1251058"/>
            <a:ext cx="5045825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Opportunities for ensuring </a:t>
            </a:r>
            <a:r>
              <a:rPr lang="en-US" sz="2400" dirty="0" smtClean="0">
                <a:latin typeface="+mj-lt"/>
              </a:rPr>
              <a:t>the </a:t>
            </a:r>
          </a:p>
          <a:p>
            <a:r>
              <a:rPr lang="en-US" sz="2400" dirty="0" smtClean="0">
                <a:latin typeface="+mj-lt"/>
              </a:rPr>
              <a:t>survival </a:t>
            </a:r>
            <a:r>
              <a:rPr lang="en-US" sz="2400" dirty="0">
                <a:latin typeface="+mj-lt"/>
              </a:rPr>
              <a:t>of amphibians</a:t>
            </a:r>
            <a:r>
              <a:rPr lang="en-US" sz="2400" dirty="0" smtClean="0">
                <a:latin typeface="+mj-lt"/>
              </a:rPr>
              <a:t>: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Participate </a:t>
            </a:r>
            <a:r>
              <a:rPr lang="en-US" sz="2400" dirty="0">
                <a:latin typeface="+mj-lt"/>
              </a:rPr>
              <a:t>in wetlands habitat </a:t>
            </a:r>
            <a:r>
              <a:rPr lang="en-US" sz="2400" dirty="0" smtClean="0">
                <a:latin typeface="+mj-lt"/>
              </a:rPr>
              <a:t>restoration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Make </a:t>
            </a:r>
            <a:r>
              <a:rPr lang="en-US" sz="2400" dirty="0">
                <a:latin typeface="+mj-lt"/>
              </a:rPr>
              <a:t>schoolyards or backyards “frog </a:t>
            </a:r>
            <a:r>
              <a:rPr lang="en-US" sz="2400" dirty="0" smtClean="0">
                <a:latin typeface="+mj-lt"/>
              </a:rPr>
              <a:t>friendly”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Participate in an </a:t>
            </a:r>
            <a:r>
              <a:rPr lang="en-US" sz="2400" dirty="0">
                <a:latin typeface="+mj-lt"/>
              </a:rPr>
              <a:t>amphibian citizen science </a:t>
            </a:r>
            <a:r>
              <a:rPr lang="en-US" sz="2400" dirty="0" smtClean="0">
                <a:latin typeface="+mj-lt"/>
              </a:rPr>
              <a:t>program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Be </a:t>
            </a:r>
            <a:r>
              <a:rPr lang="en-US" sz="2400" dirty="0">
                <a:latin typeface="+mj-lt"/>
              </a:rPr>
              <a:t>a responsible </a:t>
            </a:r>
            <a:r>
              <a:rPr lang="en-US" sz="2400" dirty="0" smtClean="0">
                <a:latin typeface="+mj-lt"/>
              </a:rPr>
              <a:t>pet owner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Minimize pollution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Raise </a:t>
            </a:r>
            <a:r>
              <a:rPr lang="en-US" sz="2400" dirty="0">
                <a:latin typeface="+mj-lt"/>
              </a:rPr>
              <a:t>amphibian </a:t>
            </a:r>
            <a:r>
              <a:rPr lang="en-US" sz="2400" dirty="0" smtClean="0">
                <a:latin typeface="+mj-lt"/>
              </a:rPr>
              <a:t>awareness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Raise </a:t>
            </a:r>
            <a:r>
              <a:rPr lang="en-US" sz="2400" dirty="0">
                <a:latin typeface="+mj-lt"/>
              </a:rPr>
              <a:t>funds for amphibian conservation projects</a:t>
            </a:r>
          </a:p>
          <a:p>
            <a:endParaRPr lang="en-US" sz="2400" dirty="0">
              <a:latin typeface="+mj-lt"/>
            </a:endParaRPr>
          </a:p>
        </p:txBody>
      </p:sp>
      <p:pic>
        <p:nvPicPr>
          <p:cNvPr id="1027" name="Picture 3" descr="\\zoodomain.org\users\data\andrewc\Desktop\Amphib Photos for JM\RS29483_2015 OR Spotted Frog Release-13-ph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276" y="1305105"/>
            <a:ext cx="3292878" cy="219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56104" y="3238747"/>
            <a:ext cx="21602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Jeremy </a:t>
            </a:r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Dwyer-Lindgren. WPZ </a:t>
            </a: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3" b="4140"/>
          <a:stretch/>
        </p:blipFill>
        <p:spPr>
          <a:xfrm>
            <a:off x="5669276" y="3680677"/>
            <a:ext cx="2370398" cy="3019381"/>
          </a:xfrm>
          <a:prstGeom prst="rect">
            <a:avLst/>
          </a:prstGeom>
        </p:spPr>
      </p:pic>
      <p:sp>
        <p:nvSpPr>
          <p:cNvPr id="10" name="Explosion 2 9"/>
          <p:cNvSpPr/>
          <p:nvPr/>
        </p:nvSpPr>
        <p:spPr>
          <a:xfrm>
            <a:off x="6376993" y="4274820"/>
            <a:ext cx="104503" cy="13062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66806" y="6438448"/>
            <a:ext cx="13728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Ryan Hawk, WPZ</a:t>
            </a: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82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Credits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4325" y="1150858"/>
            <a:ext cx="370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Woodland Park Zoo Photos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4325" y="3083592"/>
            <a:ext cx="401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All Other Photos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20774" y="3368786"/>
            <a:ext cx="754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Oregon Slender Salamander – Wiki Commons: Eugene Van Der Pill</a:t>
            </a:r>
          </a:p>
          <a:p>
            <a:r>
              <a:rPr lang="en-US" sz="1200" dirty="0" smtClean="0"/>
              <a:t>Pacific Giant Salamander – Wiki Commons: Greg Schechter</a:t>
            </a:r>
          </a:p>
          <a:p>
            <a:r>
              <a:rPr lang="en-US" sz="1200" dirty="0" smtClean="0"/>
              <a:t>Long-toed salamander- Wiki Commons: </a:t>
            </a:r>
            <a:r>
              <a:rPr lang="en-US" sz="1200" dirty="0" err="1" smtClean="0"/>
              <a:t>Thompsma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Amphibian eggs - </a:t>
            </a:r>
            <a:r>
              <a:rPr lang="en-US" sz="1200" dirty="0" err="1" smtClean="0"/>
              <a:t>Tarquin</a:t>
            </a:r>
            <a:r>
              <a:rPr lang="en-US" sz="1200" dirty="0" smtClean="0"/>
              <a:t> </a:t>
            </a:r>
            <a:r>
              <a:rPr lang="en-US" sz="1200" dirty="0"/>
              <a:t>at the English language </a:t>
            </a:r>
            <a:r>
              <a:rPr lang="en-US" sz="1200" dirty="0" smtClean="0"/>
              <a:t>Wikipedia</a:t>
            </a:r>
          </a:p>
          <a:p>
            <a:r>
              <a:rPr lang="en-US" sz="1200" dirty="0" smtClean="0"/>
              <a:t>Rough-skinned newt – Wiki Commons: Jsaver4</a:t>
            </a:r>
          </a:p>
          <a:p>
            <a:r>
              <a:rPr lang="en-US" sz="1200" dirty="0" smtClean="0"/>
              <a:t>Mexican </a:t>
            </a:r>
            <a:r>
              <a:rPr lang="en-US" sz="1200" dirty="0"/>
              <a:t>burrowing caecilian </a:t>
            </a:r>
            <a:r>
              <a:rPr lang="en-US" sz="1200" dirty="0" smtClean="0"/>
              <a:t>– Franco </a:t>
            </a:r>
            <a:r>
              <a:rPr lang="en-US" sz="1200" dirty="0" err="1" smtClean="0"/>
              <a:t>Andreone</a:t>
            </a:r>
            <a:endParaRPr lang="en-US" sz="1200" dirty="0" smtClean="0"/>
          </a:p>
          <a:p>
            <a:r>
              <a:rPr lang="en-US" sz="1200" dirty="0" smtClean="0"/>
              <a:t>Great Basin </a:t>
            </a:r>
            <a:r>
              <a:rPr lang="en-US" sz="1200" dirty="0" err="1" smtClean="0"/>
              <a:t>Spadefoot</a:t>
            </a:r>
            <a:r>
              <a:rPr lang="en-US" sz="1200" dirty="0" smtClean="0"/>
              <a:t> Toad and Olympic Torrent Salamander – Dennis Desmond</a:t>
            </a:r>
          </a:p>
          <a:p>
            <a:r>
              <a:rPr lang="en-US" sz="1200" dirty="0" smtClean="0"/>
              <a:t>Northern Red-Legged frog </a:t>
            </a:r>
            <a:r>
              <a:rPr lang="en-US" sz="1200" dirty="0"/>
              <a:t>- </a:t>
            </a:r>
            <a:r>
              <a:rPr lang="en-US" sz="1200" dirty="0" err="1"/>
              <a:t>Bettaso</a:t>
            </a:r>
            <a:r>
              <a:rPr lang="en-US" sz="1200" dirty="0"/>
              <a:t>, John; U.S. Fish and Wildlife </a:t>
            </a:r>
            <a:r>
              <a:rPr lang="en-US" sz="1200" dirty="0" smtClean="0"/>
              <a:t>Service</a:t>
            </a:r>
          </a:p>
          <a:p>
            <a:r>
              <a:rPr lang="en-US" sz="1200" dirty="0" smtClean="0"/>
              <a:t>Western Toad </a:t>
            </a:r>
            <a:r>
              <a:rPr lang="en-US" sz="1200" dirty="0"/>
              <a:t>- Wiki Commons: Walter </a:t>
            </a:r>
            <a:r>
              <a:rPr lang="en-US" sz="1200" dirty="0" err="1"/>
              <a:t>Siegmund</a:t>
            </a:r>
            <a:r>
              <a:rPr lang="en-US" sz="1200" dirty="0"/>
              <a:t> </a:t>
            </a:r>
            <a:endParaRPr lang="en-US" sz="1200" dirty="0" smtClean="0"/>
          </a:p>
          <a:p>
            <a:r>
              <a:rPr lang="en-US" sz="1200" dirty="0" smtClean="0"/>
              <a:t>Rough Skinned Newt  - </a:t>
            </a:r>
            <a:r>
              <a:rPr lang="en-US" sz="1200" dirty="0"/>
              <a:t>Wiki Commons: </a:t>
            </a:r>
            <a:r>
              <a:rPr lang="en-US" sz="1200" dirty="0" smtClean="0"/>
              <a:t>Jsavreb4</a:t>
            </a:r>
          </a:p>
          <a:p>
            <a:r>
              <a:rPr lang="en-US" sz="1200" dirty="0" smtClean="0"/>
              <a:t>Oregon </a:t>
            </a:r>
            <a:r>
              <a:rPr lang="en-US" sz="1200" dirty="0" err="1" smtClean="0"/>
              <a:t>ensatina</a:t>
            </a:r>
            <a:r>
              <a:rPr lang="en-US" sz="1200" dirty="0" smtClean="0"/>
              <a:t> -  Dennis Desmond</a:t>
            </a:r>
          </a:p>
          <a:p>
            <a:r>
              <a:rPr lang="en-US" sz="1200" dirty="0" smtClean="0"/>
              <a:t>Northern Leopard Frog </a:t>
            </a:r>
            <a:r>
              <a:rPr lang="en-US" sz="1200" dirty="0"/>
              <a:t>- Douglas Wilhelm Harder</a:t>
            </a:r>
          </a:p>
          <a:p>
            <a:r>
              <a:rPr lang="en-US" sz="1200" dirty="0"/>
              <a:t>Cascades Frog - Wiki  Commons: </a:t>
            </a:r>
            <a:r>
              <a:rPr lang="en-US" sz="1200" dirty="0" err="1" smtClean="0"/>
              <a:t>RothJ</a:t>
            </a:r>
            <a:r>
              <a:rPr lang="en-US" sz="1200" dirty="0" smtClean="0"/>
              <a:t> and </a:t>
            </a:r>
            <a:r>
              <a:rPr lang="en-US" sz="1200" dirty="0" err="1"/>
              <a:t>Josve05a</a:t>
            </a:r>
            <a:endParaRPr lang="en-US" sz="1200" dirty="0"/>
          </a:p>
          <a:p>
            <a:r>
              <a:rPr lang="en-US" sz="1200" dirty="0"/>
              <a:t>Tailed Frog - Wiki Commons: By </a:t>
            </a:r>
            <a:r>
              <a:rPr lang="en-US" sz="1200" dirty="0" err="1"/>
              <a:t>Mokele</a:t>
            </a:r>
            <a:endParaRPr lang="en-US" sz="1200" dirty="0"/>
          </a:p>
          <a:p>
            <a:r>
              <a:rPr lang="en-US" sz="1200" dirty="0" smtClean="0"/>
              <a:t>Western </a:t>
            </a:r>
            <a:r>
              <a:rPr lang="en-US" sz="1200" dirty="0" err="1" smtClean="0"/>
              <a:t>Redback</a:t>
            </a:r>
            <a:r>
              <a:rPr lang="en-US" sz="1200" dirty="0"/>
              <a:t> Salamander - </a:t>
            </a:r>
            <a:r>
              <a:rPr lang="en-US" sz="1200" dirty="0" err="1"/>
              <a:t>Minette</a:t>
            </a:r>
            <a:r>
              <a:rPr lang="en-US" sz="1200" dirty="0"/>
              <a:t> </a:t>
            </a:r>
            <a:r>
              <a:rPr lang="en-US" sz="1200" dirty="0" smtClean="0"/>
              <a:t>Layne</a:t>
            </a:r>
          </a:p>
          <a:p>
            <a:r>
              <a:rPr lang="en-US" sz="1200" dirty="0" smtClean="0"/>
              <a:t>Adult </a:t>
            </a:r>
            <a:r>
              <a:rPr lang="en-US" sz="1200" dirty="0"/>
              <a:t>Male Bullfrog - Carl D. </a:t>
            </a:r>
            <a:r>
              <a:rPr lang="en-US" sz="1200" dirty="0" smtClean="0"/>
              <a:t>Howe</a:t>
            </a:r>
          </a:p>
          <a:p>
            <a:r>
              <a:rPr lang="en-US" sz="1200" dirty="0" smtClean="0"/>
              <a:t>Adult </a:t>
            </a:r>
            <a:r>
              <a:rPr lang="en-US" sz="1200" dirty="0"/>
              <a:t>Female Bullfrog - (c)2007 Derek </a:t>
            </a:r>
            <a:r>
              <a:rPr lang="en-US" sz="1200" dirty="0" smtClean="0"/>
              <a:t>Ramsey</a:t>
            </a:r>
          </a:p>
          <a:p>
            <a:r>
              <a:rPr lang="en-US" sz="1200" i="1" dirty="0" smtClean="0"/>
              <a:t>Used </a:t>
            </a:r>
            <a:r>
              <a:rPr lang="en-US" sz="1200" i="1" dirty="0"/>
              <a:t>with permission. All rights reserved</a:t>
            </a:r>
            <a:r>
              <a:rPr lang="en-US" sz="1200" i="1" dirty="0" smtClean="0"/>
              <a:t>.</a:t>
            </a:r>
            <a:endParaRPr lang="en-US" sz="1200" i="1" dirty="0"/>
          </a:p>
        </p:txBody>
      </p:sp>
      <p:sp>
        <p:nvSpPr>
          <p:cNvPr id="9" name="Rectangle 8"/>
          <p:cNvSpPr/>
          <p:nvPr/>
        </p:nvSpPr>
        <p:spPr>
          <a:xfrm>
            <a:off x="695813" y="1417824"/>
            <a:ext cx="73037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Red-eyed </a:t>
            </a:r>
            <a:r>
              <a:rPr lang="en-US" sz="1200" dirty="0" err="1"/>
              <a:t>treefrog</a:t>
            </a:r>
            <a:r>
              <a:rPr lang="en-US" sz="1200" dirty="0"/>
              <a:t>, Oregon spotted frog larva (tadpole), axolotl, blue poison dart frog, green and black </a:t>
            </a: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poison </a:t>
            </a:r>
            <a:r>
              <a:rPr lang="en-US" sz="1200" dirty="0"/>
              <a:t>dart frog, tomato frog, Oregon spotted frog, great blue heron, salmon, </a:t>
            </a:r>
            <a:r>
              <a:rPr lang="en-US" sz="1200" dirty="0" smtClean="0"/>
              <a:t>amphibian </a:t>
            </a:r>
            <a:r>
              <a:rPr lang="en-US" sz="1200" dirty="0"/>
              <a:t>monitoring – </a:t>
            </a: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Ryan </a:t>
            </a:r>
            <a:r>
              <a:rPr lang="en-US" sz="1200" dirty="0"/>
              <a:t>Hawk, WPZ</a:t>
            </a:r>
          </a:p>
          <a:p>
            <a:r>
              <a:rPr lang="en-US" sz="1200" dirty="0" smtClean="0"/>
              <a:t>Pacific </a:t>
            </a:r>
            <a:r>
              <a:rPr lang="en-US" sz="1200" dirty="0" err="1" smtClean="0"/>
              <a:t>treefrog</a:t>
            </a:r>
            <a:r>
              <a:rPr lang="en-US" sz="1200" dirty="0" smtClean="0"/>
              <a:t> </a:t>
            </a:r>
            <a:r>
              <a:rPr lang="en-US" sz="1200" dirty="0"/>
              <a:t>– Katie </a:t>
            </a:r>
            <a:r>
              <a:rPr lang="en-US" sz="1200" dirty="0" smtClean="0"/>
              <a:t>Remine, WPZ</a:t>
            </a:r>
          </a:p>
          <a:p>
            <a:r>
              <a:rPr lang="en-US" sz="1200" dirty="0" smtClean="0"/>
              <a:t>Rough-skinned newt – Katie Remine and Margaret White, WPZ</a:t>
            </a:r>
            <a:endParaRPr lang="en-US" sz="1200" dirty="0"/>
          </a:p>
          <a:p>
            <a:r>
              <a:rPr lang="en-US" sz="1200" dirty="0" smtClean="0"/>
              <a:t>Slide </a:t>
            </a:r>
            <a:r>
              <a:rPr lang="en-US" sz="1200" dirty="0"/>
              <a:t>background photos and amphibian release photos - Jeremy </a:t>
            </a:r>
            <a:r>
              <a:rPr lang="en-US" sz="1200" dirty="0" smtClean="0"/>
              <a:t>Dwyer-Lindgren, WPZ</a:t>
            </a:r>
          </a:p>
          <a:p>
            <a:r>
              <a:rPr lang="en-US" sz="1200" dirty="0" smtClean="0"/>
              <a:t>Waxy monkey </a:t>
            </a:r>
            <a:r>
              <a:rPr lang="en-US" sz="1200" dirty="0" err="1" smtClean="0"/>
              <a:t>treefrog</a:t>
            </a:r>
            <a:r>
              <a:rPr lang="en-US" sz="1200" dirty="0" smtClean="0"/>
              <a:t> – Dennis Dow, WPZ</a:t>
            </a:r>
          </a:p>
          <a:p>
            <a:r>
              <a:rPr lang="en-US" sz="1200" i="1" dirty="0" smtClean="0"/>
              <a:t>All </a:t>
            </a:r>
            <a:r>
              <a:rPr lang="en-US" sz="1200" i="1" dirty="0"/>
              <a:t>WPZ photos property of Woodland Park Zoo. All rights reserved.</a:t>
            </a:r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81487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ctrTitle"/>
          </p:nvPr>
        </p:nvSpPr>
        <p:spPr>
          <a:xfrm>
            <a:off x="954088" y="1371600"/>
            <a:ext cx="7239000" cy="3048000"/>
          </a:xfrm>
        </p:spPr>
        <p:txBody>
          <a:bodyPr/>
          <a:lstStyle/>
          <a:p>
            <a:pPr marL="0" indent="0" algn="ctr" eaLnBrk="1" hangingPunct="1"/>
            <a:r>
              <a:rPr lang="en-US" sz="6000"/>
              <a:t>www.zoo.org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61938" y="465138"/>
            <a:ext cx="7807325" cy="484187"/>
          </a:xfrm>
        </p:spPr>
        <p:txBody>
          <a:bodyPr/>
          <a:lstStyle/>
          <a:p>
            <a:pPr eaLnBrk="1" hangingPunct="1"/>
            <a:r>
              <a:rPr lang="en-US" dirty="0"/>
              <a:t>Amphibian Life Cycle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1470" y="2333568"/>
            <a:ext cx="522437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/>
              <a:t>Two double lives:</a:t>
            </a:r>
          </a:p>
          <a:p>
            <a:pPr marL="400050" lvl="1" indent="-285750">
              <a:lnSpc>
                <a:spcPct val="7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sz="2400" dirty="0"/>
              <a:t>aquatic and terrestrial life stages</a:t>
            </a:r>
          </a:p>
          <a:p>
            <a:pPr marL="400050" lvl="1" indent="-285750">
              <a:lnSpc>
                <a:spcPct val="7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sz="2400" dirty="0"/>
              <a:t>larval and adult body forms</a:t>
            </a:r>
          </a:p>
        </p:txBody>
      </p:sp>
      <p:sp>
        <p:nvSpPr>
          <p:cNvPr id="6" name="Text Box 36" descr="Newsprint"/>
          <p:cNvSpPr txBox="1">
            <a:spLocks noChangeArrowheads="1"/>
          </p:cNvSpPr>
          <p:nvPr/>
        </p:nvSpPr>
        <p:spPr bwMode="auto">
          <a:xfrm>
            <a:off x="536258" y="1310429"/>
            <a:ext cx="3681412" cy="85484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+mn-lt"/>
              </a:rPr>
              <a:t>“</a:t>
            </a:r>
            <a:r>
              <a:rPr lang="en-US" sz="2400" dirty="0" err="1" smtClean="0">
                <a:latin typeface="+mn-lt"/>
              </a:rPr>
              <a:t>amphi</a:t>
            </a:r>
            <a:r>
              <a:rPr lang="en-US" sz="2400" dirty="0">
                <a:latin typeface="+mn-lt"/>
              </a:rPr>
              <a:t>”  +  “bios”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400" dirty="0" smtClean="0">
                <a:latin typeface="+mn-lt"/>
              </a:rPr>
              <a:t>  both     +   life</a:t>
            </a:r>
            <a:endParaRPr lang="en-US" sz="2400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70139" y="1200452"/>
            <a:ext cx="3401536" cy="5003318"/>
            <a:chOff x="5430109" y="1200452"/>
            <a:chExt cx="3401536" cy="5003318"/>
          </a:xfrm>
        </p:grpSpPr>
        <p:pic>
          <p:nvPicPr>
            <p:cNvPr id="8" name="Picture 2" descr="\\zoodomain.org\users\data\andrewc\Desktop\Amphib Photos for JM\Tadpole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0110" y="1200452"/>
              <a:ext cx="2793686" cy="1784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22" descr="Stationery"/>
            <p:cNvSpPr txBox="1">
              <a:spLocks noChangeArrowheads="1"/>
            </p:cNvSpPr>
            <p:nvPr/>
          </p:nvSpPr>
          <p:spPr bwMode="auto">
            <a:xfrm>
              <a:off x="8116473" y="2916810"/>
              <a:ext cx="715172" cy="347593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+mn-lt"/>
                </a:rPr>
                <a:t>gills</a:t>
              </a:r>
            </a:p>
          </p:txBody>
        </p:sp>
        <p:sp>
          <p:nvSpPr>
            <p:cNvPr id="10" name="Text Box 21" descr="Stationery"/>
            <p:cNvSpPr txBox="1">
              <a:spLocks noChangeArrowheads="1"/>
            </p:cNvSpPr>
            <p:nvPr/>
          </p:nvSpPr>
          <p:spPr bwMode="auto">
            <a:xfrm>
              <a:off x="5430109" y="2985115"/>
              <a:ext cx="2745807" cy="5847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 smtClean="0">
                  <a:latin typeface="+mn-lt"/>
                </a:rPr>
                <a:t>Oregon spotted frog </a:t>
              </a:r>
              <a:r>
                <a:rPr lang="en-US" sz="1600" b="1" dirty="0">
                  <a:latin typeface="+mn-lt"/>
                </a:rPr>
                <a:t>larva (tadpole)</a:t>
              </a:r>
            </a:p>
          </p:txBody>
        </p:sp>
        <p:pic>
          <p:nvPicPr>
            <p:cNvPr id="11" name="Picture 3" descr="\\zoodomain.org\users\data\andrewc\Desktop\Amphib Photos for JM\Salamander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165" y="3635685"/>
              <a:ext cx="3039479" cy="1945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Line 35"/>
            <p:cNvSpPr>
              <a:spLocks noChangeShapeType="1"/>
            </p:cNvSpPr>
            <p:nvPr/>
          </p:nvSpPr>
          <p:spPr bwMode="auto">
            <a:xfrm flipH="1" flipV="1">
              <a:off x="7852410" y="1912022"/>
              <a:ext cx="509857" cy="1004788"/>
            </a:xfrm>
            <a:prstGeom prst="line">
              <a:avLst/>
            </a:prstGeom>
            <a:ln>
              <a:solidFill>
                <a:srgbClr val="92D050"/>
              </a:solidFill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" name="Line 34"/>
            <p:cNvSpPr>
              <a:spLocks noChangeShapeType="1"/>
            </p:cNvSpPr>
            <p:nvPr/>
          </p:nvSpPr>
          <p:spPr bwMode="auto">
            <a:xfrm flipH="1">
              <a:off x="8212101" y="3292891"/>
              <a:ext cx="150164" cy="774611"/>
            </a:xfrm>
            <a:prstGeom prst="line">
              <a:avLst/>
            </a:prstGeom>
            <a:noFill/>
            <a:ln w="381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" name="Text Box 20" descr="Stationery"/>
            <p:cNvSpPr txBox="1">
              <a:spLocks noChangeArrowheads="1"/>
            </p:cNvSpPr>
            <p:nvPr/>
          </p:nvSpPr>
          <p:spPr bwMode="auto">
            <a:xfrm>
              <a:off x="5792164" y="5618995"/>
              <a:ext cx="3039479" cy="584775"/>
            </a:xfrm>
            <a:prstGeom prst="rect">
              <a:avLst/>
            </a:prstGeom>
            <a:solidFill>
              <a:schemeClr val="bg1">
                <a:alpha val="6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latin typeface="+mj-lt"/>
                </a:rPr>
                <a:t>Axolotl salamander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1" kern="0" dirty="0" smtClean="0">
                  <a:latin typeface="+mj-lt"/>
                </a:rPr>
                <a:t>(</a:t>
              </a:r>
              <a:r>
                <a:rPr lang="en-US" sz="1600" i="1" kern="0" dirty="0" err="1" smtClean="0">
                  <a:latin typeface="+mj-lt"/>
                </a:rPr>
                <a:t>Ambystoma</a:t>
              </a:r>
              <a:r>
                <a:rPr lang="en-US" sz="1600" i="1" kern="0" dirty="0" smtClean="0">
                  <a:latin typeface="+mj-lt"/>
                </a:rPr>
                <a:t> </a:t>
              </a:r>
              <a:r>
                <a:rPr lang="en-US" sz="1600" i="1" kern="0" dirty="0" err="1" smtClean="0">
                  <a:latin typeface="+mj-lt"/>
                </a:rPr>
                <a:t>mexicanum</a:t>
              </a:r>
              <a:r>
                <a:rPr lang="en-US" sz="1600" i="1" kern="0" dirty="0" smtClean="0">
                  <a:latin typeface="+mj-lt"/>
                </a:rPr>
                <a:t>)</a:t>
              </a:r>
              <a:endParaRPr lang="en-US" sz="1600" i="1" kern="0" dirty="0">
                <a:latin typeface="+mj-lt"/>
              </a:endParaRPr>
            </a:p>
          </p:txBody>
        </p:sp>
      </p:grpSp>
      <p:pic>
        <p:nvPicPr>
          <p:cNvPr id="15" name="Picture 37" descr="tree frog0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8" t="27591" r="15391" b="5844"/>
          <a:stretch/>
        </p:blipFill>
        <p:spPr bwMode="auto">
          <a:xfrm>
            <a:off x="297179" y="3914362"/>
            <a:ext cx="2708597" cy="201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8" descr="rough-skinned newt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t="1570" r="25821" b="22384"/>
          <a:stretch/>
        </p:blipFill>
        <p:spPr bwMode="auto">
          <a:xfrm>
            <a:off x="3305240" y="3918779"/>
            <a:ext cx="2460369" cy="210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2" descr="Stationery"/>
          <p:cNvSpPr txBox="1">
            <a:spLocks noChangeArrowheads="1"/>
          </p:cNvSpPr>
          <p:nvPr/>
        </p:nvSpPr>
        <p:spPr bwMode="auto">
          <a:xfrm>
            <a:off x="3108647" y="6142975"/>
            <a:ext cx="2647817" cy="584775"/>
          </a:xfrm>
          <a:prstGeom prst="rect">
            <a:avLst/>
          </a:prstGeom>
          <a:solidFill>
            <a:sysClr val="window" lastClr="FFFFFF">
              <a:alpha val="15000"/>
            </a:sys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600" b="1">
                <a:latin typeface="+mn-lt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Rough-skinned</a:t>
            </a:r>
            <a:r>
              <a:rPr kumimoji="0" lang="en-US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newt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(</a:t>
            </a:r>
            <a:r>
              <a:rPr kumimoji="0" lang="en-US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</a:rPr>
              <a:t>Taricha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 </a:t>
            </a:r>
            <a:r>
              <a:rPr kumimoji="0" lang="en-US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</a:rPr>
              <a:t>granulosa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)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48277" y="6023326"/>
            <a:ext cx="3017520" cy="560153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+mj-lt"/>
              </a:rPr>
              <a:t>Pacific </a:t>
            </a:r>
            <a:r>
              <a:rPr lang="en-US" sz="1600" b="1" dirty="0" err="1" smtClean="0">
                <a:latin typeface="+mj-lt"/>
              </a:rPr>
              <a:t>treefrog</a:t>
            </a:r>
            <a:endParaRPr lang="en-US" sz="1600" b="1" dirty="0">
              <a:latin typeface="+mj-lt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600" u="sng" dirty="0" smtClean="0">
                <a:latin typeface="+mn-lt"/>
              </a:rPr>
              <a:t>(</a:t>
            </a:r>
            <a:r>
              <a:rPr lang="en-US" sz="1600" i="1" dirty="0" err="1" smtClean="0">
                <a:latin typeface="+mn-lt"/>
              </a:rPr>
              <a:t>Pseudacris</a:t>
            </a:r>
            <a:r>
              <a:rPr lang="en-US" sz="1600" i="1" dirty="0" smtClean="0">
                <a:latin typeface="+mn-lt"/>
              </a:rPr>
              <a:t> </a:t>
            </a:r>
            <a:r>
              <a:rPr lang="en-US" sz="1600" i="1" dirty="0" err="1" smtClean="0">
                <a:latin typeface="+mn-lt"/>
              </a:rPr>
              <a:t>regilla</a:t>
            </a:r>
            <a:r>
              <a:rPr lang="en-US" sz="1600" dirty="0">
                <a:latin typeface="+mn-lt"/>
              </a:rPr>
              <a:t>)</a:t>
            </a:r>
            <a:r>
              <a:rPr lang="en-US" sz="1600" dirty="0" smtClean="0">
                <a:solidFill>
                  <a:schemeClr val="accent3"/>
                </a:solidFill>
                <a:latin typeface="+mn-lt"/>
              </a:rPr>
              <a:t>)</a:t>
            </a:r>
            <a:endParaRPr lang="en-US" sz="16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66983" y="2715240"/>
            <a:ext cx="13851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Ryan Hawk, WPZ </a:t>
            </a: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83307" y="5335961"/>
            <a:ext cx="13350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Ryan Hawk, WPZ </a:t>
            </a: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2321" y="5761716"/>
            <a:ext cx="1492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Margaret White </a:t>
            </a:r>
            <a:r>
              <a:rPr lang="en-US" sz="1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WPZ</a:t>
            </a:r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33287" y="5683507"/>
            <a:ext cx="1508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Katie Remine, WPZ</a:t>
            </a: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/>
          </p:cNvSpPr>
          <p:nvPr>
            <p:ph type="title"/>
          </p:nvPr>
        </p:nvSpPr>
        <p:spPr>
          <a:xfrm>
            <a:off x="261938" y="304800"/>
            <a:ext cx="7891462" cy="415925"/>
          </a:xfrm>
        </p:spPr>
        <p:txBody>
          <a:bodyPr/>
          <a:lstStyle/>
          <a:p>
            <a:pPr eaLnBrk="1" hangingPunct="1"/>
            <a:r>
              <a:rPr dirty="0" smtClean="0"/>
              <a:t>Amphibians </a:t>
            </a:r>
            <a:endParaRPr dirty="0"/>
          </a:p>
        </p:txBody>
      </p:sp>
      <p:sp>
        <p:nvSpPr>
          <p:cNvPr id="9" name="Text Box 8" descr="Stationery"/>
          <p:cNvSpPr txBox="1">
            <a:spLocks noChangeArrowheads="1"/>
          </p:cNvSpPr>
          <p:nvPr/>
        </p:nvSpPr>
        <p:spPr bwMode="auto">
          <a:xfrm>
            <a:off x="432610" y="5305979"/>
            <a:ext cx="3383280" cy="6930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endParaRPr lang="en-US" sz="1600" b="1" dirty="0" smtClean="0"/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600" b="1" dirty="0" smtClean="0"/>
              <a:t>Oregon </a:t>
            </a:r>
            <a:r>
              <a:rPr lang="en-US" sz="1600" b="1" dirty="0"/>
              <a:t>slender salamander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dirty="0"/>
              <a:t>(</a:t>
            </a:r>
            <a:r>
              <a:rPr lang="en-US" sz="1600" i="1" dirty="0" err="1"/>
              <a:t>Batrachoseps</a:t>
            </a:r>
            <a:r>
              <a:rPr lang="en-US" sz="1600" i="1" dirty="0"/>
              <a:t> </a:t>
            </a:r>
            <a:r>
              <a:rPr lang="en-US" sz="1600" i="1" dirty="0" err="1"/>
              <a:t>wrighti</a:t>
            </a:r>
            <a:r>
              <a:rPr lang="en-US" sz="1600" dirty="0"/>
              <a:t>)</a:t>
            </a:r>
          </a:p>
        </p:txBody>
      </p:sp>
      <p:sp>
        <p:nvSpPr>
          <p:cNvPr id="10" name="Text Box 6" descr="Stationery"/>
          <p:cNvSpPr txBox="1">
            <a:spLocks noChangeArrowheads="1"/>
          </p:cNvSpPr>
          <p:nvPr/>
        </p:nvSpPr>
        <p:spPr bwMode="auto">
          <a:xfrm>
            <a:off x="5080983" y="5445676"/>
            <a:ext cx="2999496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Pacific </a:t>
            </a:r>
            <a:r>
              <a:rPr lang="en-US" sz="1600" b="1" dirty="0"/>
              <a:t>giant salamander</a:t>
            </a:r>
            <a:r>
              <a:rPr lang="en-US" sz="1600" dirty="0"/>
              <a:t> (</a:t>
            </a:r>
            <a:r>
              <a:rPr lang="en-US" sz="1600" i="1" dirty="0" err="1"/>
              <a:t>Dicamptodon</a:t>
            </a:r>
            <a:r>
              <a:rPr lang="en-US" sz="1600" i="1" dirty="0"/>
              <a:t> </a:t>
            </a:r>
            <a:r>
              <a:rPr lang="en-US" sz="1600" i="1" dirty="0" err="1"/>
              <a:t>ensatus</a:t>
            </a:r>
            <a:r>
              <a:rPr lang="en-US" sz="1600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3390739" y="1232654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“Alternative lifestyles”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753513" y="1805203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Fully terrestrial lifestyle</a:t>
            </a:r>
          </a:p>
        </p:txBody>
      </p:sp>
      <p:sp>
        <p:nvSpPr>
          <p:cNvPr id="5" name="Rectangle 4"/>
          <p:cNvSpPr/>
          <p:nvPr/>
        </p:nvSpPr>
        <p:spPr>
          <a:xfrm>
            <a:off x="5310663" y="1931581"/>
            <a:ext cx="251863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 dirty="0"/>
              <a:t>Fully aquatic lifestyle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426" y="2262391"/>
            <a:ext cx="4202124" cy="315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44" y="2174377"/>
            <a:ext cx="3000180" cy="310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25975" y="5041702"/>
            <a:ext cx="2514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Wiki Commons: Eugene van der </a:t>
            </a:r>
            <a:r>
              <a:rPr lang="en-US" sz="1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Pijll</a:t>
            </a: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4560" y="5140607"/>
            <a:ext cx="2271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Wiki Commons: Greg Schechter</a:t>
            </a: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4"/>
          <p:cNvSpPr>
            <a:spLocks noGrp="1"/>
          </p:cNvSpPr>
          <p:nvPr>
            <p:ph type="title"/>
          </p:nvPr>
        </p:nvSpPr>
        <p:spPr>
          <a:xfrm>
            <a:off x="261938" y="236538"/>
            <a:ext cx="7807325" cy="484187"/>
          </a:xfrm>
        </p:spPr>
        <p:txBody>
          <a:bodyPr/>
          <a:lstStyle/>
          <a:p>
            <a:pPr eaLnBrk="1" hangingPunct="1"/>
            <a:r>
              <a:rPr lang="da-DK" dirty="0" smtClean="0"/>
              <a:t>Amphibians 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90500" y="1415306"/>
            <a:ext cx="8656320" cy="4321183"/>
            <a:chOff x="190500" y="1262359"/>
            <a:chExt cx="8656320" cy="4321183"/>
          </a:xfrm>
        </p:grpSpPr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190500" y="1262359"/>
              <a:ext cx="7391400" cy="4321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08585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2001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lnSpc>
                  <a:spcPct val="90000"/>
                </a:lnSpc>
                <a:spcBef>
                  <a:spcPct val="50000"/>
                </a:spcBef>
                <a:buSzPct val="90000"/>
              </a:pPr>
              <a:r>
                <a:rPr lang="en-US" sz="2800" b="1" dirty="0" smtClean="0">
                  <a:latin typeface="+mn-lt"/>
                </a:rPr>
                <a:t>Ectothermic </a:t>
              </a:r>
            </a:p>
            <a:p>
              <a:pPr marL="225425" indent="-225425">
                <a:lnSpc>
                  <a:spcPct val="90000"/>
                </a:lnSpc>
                <a:spcBef>
                  <a:spcPct val="50000"/>
                </a:spcBef>
                <a:buSzPct val="90000"/>
                <a:buFont typeface="Arial" pitchFamily="34" charset="0"/>
                <a:buChar char="•"/>
              </a:pPr>
              <a:r>
                <a:rPr lang="en-US" dirty="0" smtClean="0">
                  <a:latin typeface="+mn-lt"/>
                </a:rPr>
                <a:t>often </a:t>
              </a:r>
              <a:r>
                <a:rPr lang="en-US" dirty="0">
                  <a:latin typeface="+mn-lt"/>
                </a:rPr>
                <a:t>called “cold-blooded”</a:t>
              </a:r>
            </a:p>
            <a:p>
              <a:pPr marL="225425" indent="-225425">
                <a:lnSpc>
                  <a:spcPct val="90000"/>
                </a:lnSpc>
                <a:spcBef>
                  <a:spcPct val="50000"/>
                </a:spcBef>
                <a:buSzPct val="90000"/>
                <a:buFont typeface="Arial" pitchFamily="34" charset="0"/>
                <a:buChar char="•"/>
              </a:pPr>
              <a:r>
                <a:rPr lang="en-US" dirty="0">
                  <a:latin typeface="+mn-lt"/>
                </a:rPr>
                <a:t>body temperature determined by external (“</a:t>
              </a:r>
              <a:r>
                <a:rPr lang="en-US" dirty="0" err="1">
                  <a:latin typeface="+mn-lt"/>
                </a:rPr>
                <a:t>ecto</a:t>
              </a:r>
              <a:r>
                <a:rPr lang="en-US" dirty="0">
                  <a:latin typeface="+mn-lt"/>
                </a:rPr>
                <a:t>”) environment</a:t>
              </a:r>
            </a:p>
            <a:p>
              <a:pPr marL="225425" indent="-225425">
                <a:lnSpc>
                  <a:spcPct val="90000"/>
                </a:lnSpc>
                <a:spcBef>
                  <a:spcPct val="50000"/>
                </a:spcBef>
                <a:buSzPct val="90000"/>
                <a:buFont typeface="Arial" pitchFamily="34" charset="0"/>
                <a:buChar char="•"/>
              </a:pPr>
              <a:r>
                <a:rPr lang="en-US" dirty="0">
                  <a:latin typeface="+mn-lt"/>
                </a:rPr>
                <a:t>can regulate body temperature by:</a:t>
              </a:r>
            </a:p>
            <a:p>
              <a:pPr marL="568325" lvl="1" indent="-342900">
                <a:lnSpc>
                  <a:spcPct val="80000"/>
                </a:lnSpc>
                <a:spcBef>
                  <a:spcPct val="50000"/>
                </a:spcBef>
                <a:buSzPct val="90000"/>
                <a:buFont typeface="Arial" pitchFamily="34" charset="0"/>
                <a:buChar char="−"/>
              </a:pPr>
              <a:r>
                <a:rPr lang="en-US" dirty="0">
                  <a:latin typeface="+mn-lt"/>
                </a:rPr>
                <a:t>movement (into sun or shade, </a:t>
              </a:r>
              <a:r>
                <a:rPr lang="en-US" dirty="0" smtClean="0">
                  <a:latin typeface="+mn-lt"/>
                </a:rPr>
                <a:t>                       body </a:t>
              </a:r>
              <a:r>
                <a:rPr lang="en-US" dirty="0">
                  <a:latin typeface="+mn-lt"/>
                </a:rPr>
                <a:t>in relation to sun)</a:t>
              </a:r>
            </a:p>
            <a:p>
              <a:pPr marL="568325" lvl="1" indent="-342900">
                <a:lnSpc>
                  <a:spcPct val="90000"/>
                </a:lnSpc>
                <a:spcBef>
                  <a:spcPct val="50000"/>
                </a:spcBef>
                <a:buSzPct val="90000"/>
                <a:buFont typeface="Arial" pitchFamily="34" charset="0"/>
                <a:buChar char="−"/>
              </a:pPr>
              <a:r>
                <a:rPr lang="en-US" dirty="0">
                  <a:latin typeface="+mn-lt"/>
                </a:rPr>
                <a:t>evaporative cooling </a:t>
              </a:r>
              <a:r>
                <a:rPr lang="en-US" dirty="0" smtClean="0">
                  <a:latin typeface="+mn-lt"/>
                </a:rPr>
                <a:t>                                            (</a:t>
              </a:r>
              <a:r>
                <a:rPr lang="en-US" dirty="0">
                  <a:latin typeface="+mn-lt"/>
                </a:rPr>
                <a:t>if plenty </a:t>
              </a:r>
              <a:r>
                <a:rPr lang="en-US" dirty="0" smtClean="0">
                  <a:latin typeface="+mn-lt"/>
                </a:rPr>
                <a:t>of water is available)                             skin </a:t>
              </a:r>
              <a:r>
                <a:rPr lang="en-US" dirty="0">
                  <a:latin typeface="+mn-lt"/>
                </a:rPr>
                <a:t>color changes</a:t>
              </a: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930" y="3743310"/>
              <a:ext cx="3691890" cy="1737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6975731" y="5379702"/>
            <a:ext cx="19159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Wiki Commons: </a:t>
            </a:r>
            <a:r>
              <a:rPr lang="en-US" sz="1100" dirty="0" err="1" smtClean="0">
                <a:solidFill>
                  <a:schemeClr val="bg1"/>
                </a:solidFill>
              </a:rPr>
              <a:t>Thompsma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73241" y="5814108"/>
            <a:ext cx="2855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/>
              <a:t>Long-toed salamander</a:t>
            </a:r>
          </a:p>
          <a:p>
            <a:pPr algn="ctr"/>
            <a:r>
              <a:rPr lang="en-US" sz="1600" i="1" dirty="0" smtClean="0"/>
              <a:t>(</a:t>
            </a:r>
            <a:r>
              <a:rPr lang="en-US" sz="1600" i="1" dirty="0" err="1" smtClean="0"/>
              <a:t>Ambystoma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macrodactylum</a:t>
            </a:r>
            <a:r>
              <a:rPr lang="en-US" sz="1600" i="1" dirty="0" smtClean="0"/>
              <a:t>)</a:t>
            </a:r>
            <a:endParaRPr lang="en-US" sz="16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4"/>
          <p:cNvSpPr>
            <a:spLocks noGrp="1"/>
          </p:cNvSpPr>
          <p:nvPr>
            <p:ph type="title"/>
          </p:nvPr>
        </p:nvSpPr>
        <p:spPr>
          <a:xfrm>
            <a:off x="261938" y="236538"/>
            <a:ext cx="7807325" cy="484187"/>
          </a:xfrm>
        </p:spPr>
        <p:txBody>
          <a:bodyPr/>
          <a:lstStyle/>
          <a:p>
            <a:pPr eaLnBrk="1" hangingPunct="1"/>
            <a:r>
              <a:rPr lang="en-US" dirty="0" smtClean="0"/>
              <a:t>Amphibians </a:t>
            </a:r>
            <a:endParaRPr lang="en-US" dirty="0"/>
          </a:p>
        </p:txBody>
      </p:sp>
      <p:pic>
        <p:nvPicPr>
          <p:cNvPr id="2055" name="Picture 7" descr="\\zoodomain.org\users\data\andrewc\Desktop\Amphib Photos for JM\Poison dart fro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914" y="4041701"/>
            <a:ext cx="3395346" cy="225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303474" y="1269391"/>
            <a:ext cx="4623356" cy="2651099"/>
            <a:chOff x="3880234" y="3894867"/>
            <a:chExt cx="5046596" cy="2755835"/>
          </a:xfrm>
        </p:grpSpPr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880234" y="4030804"/>
              <a:ext cx="1447800" cy="336550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1600" b="1"/>
              </a:lvl1pPr>
            </a:lstStyle>
            <a:p>
              <a:r>
                <a:rPr lang="en-US" dirty="0"/>
                <a:t>egg (ovum)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880235" y="4936234"/>
              <a:ext cx="1527467" cy="351929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/>
                <a:t>jelly layers</a:t>
              </a:r>
            </a:p>
          </p:txBody>
        </p:sp>
        <p:pic>
          <p:nvPicPr>
            <p:cNvPr id="19" name="Picture 2" descr="Frogspawn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034" y="3894867"/>
              <a:ext cx="3598796" cy="2755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5064429" y="4330545"/>
              <a:ext cx="776300" cy="1813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V="1">
              <a:off x="5176856" y="4629150"/>
              <a:ext cx="663873" cy="3886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88002" y="1970541"/>
            <a:ext cx="4572000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5425" indent="-225425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Similar in structure to fish eggs</a:t>
            </a:r>
          </a:p>
          <a:p>
            <a:pPr marL="225425" indent="-225425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No hard shell or membrane</a:t>
            </a:r>
          </a:p>
          <a:p>
            <a:pPr marL="225425" indent="-225425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Gelatinous covering, permeable to gases and liquids</a:t>
            </a:r>
          </a:p>
          <a:p>
            <a:pPr marL="225425" indent="-225425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Usually laid in water or moist places (prone to drying out)</a:t>
            </a:r>
          </a:p>
          <a:p>
            <a:pPr marL="225425" indent="-225425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External or internal fertilization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l"/>
            </a:pPr>
            <a:endParaRPr lang="en-US" sz="2200" b="1" dirty="0">
              <a:latin typeface="Tahoma" pitchFamily="34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317542" y="1279795"/>
            <a:ext cx="3886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32" charset="0"/>
              <a:defRPr lang="en-US"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32" charset="0"/>
              <a:defRPr sz="1600">
                <a:solidFill>
                  <a:schemeClr val="bg1"/>
                </a:solidFill>
                <a:latin typeface="Arial" charset="0"/>
              </a:defRPr>
            </a:lvl2pPr>
            <a:lvl3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32" charset="0"/>
              <a:defRPr sz="1600">
                <a:solidFill>
                  <a:schemeClr val="bg1"/>
                </a:solidFill>
                <a:latin typeface="Arial" charset="0"/>
              </a:defRPr>
            </a:lvl3pPr>
            <a:lvl4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32" charset="0"/>
              <a:defRPr sz="1600">
                <a:solidFill>
                  <a:schemeClr val="bg1"/>
                </a:solidFill>
                <a:latin typeface="Arial" charset="0"/>
              </a:defRPr>
            </a:lvl4pPr>
            <a:lvl5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32" charset="0"/>
              <a:defRPr sz="1600">
                <a:solidFill>
                  <a:schemeClr val="bg1"/>
                </a:solidFill>
                <a:latin typeface="Arial" charset="0"/>
              </a:defRPr>
            </a:lvl5pPr>
            <a:lvl6pPr marL="8001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bg1"/>
                </a:solidFill>
                <a:latin typeface="Arial" charset="0"/>
              </a:defRPr>
            </a:lvl6pPr>
            <a:lvl7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bg1"/>
                </a:solidFill>
                <a:latin typeface="Arial" charset="0"/>
              </a:defRPr>
            </a:lvl7pPr>
            <a:lvl8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bg1"/>
                </a:solidFill>
                <a:latin typeface="Arial" charset="0"/>
              </a:defRPr>
            </a:lvl8pPr>
            <a:lvl9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3200" b="1" dirty="0" smtClean="0">
                <a:latin typeface="+mn-lt"/>
              </a:rPr>
              <a:t>Amphibian Eggs</a:t>
            </a:r>
            <a:endParaRPr lang="en-US" sz="3200" b="1" dirty="0">
              <a:latin typeface="+mn-lt"/>
            </a:endParaRP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6129401" y="6303291"/>
            <a:ext cx="23743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 dirty="0"/>
              <a:t>Blue poison dart </a:t>
            </a:r>
            <a:r>
              <a:rPr lang="en-US" sz="1600" b="1" dirty="0" smtClean="0"/>
              <a:t>frogs</a:t>
            </a:r>
          </a:p>
          <a:p>
            <a:pPr algn="ctr"/>
            <a:r>
              <a:rPr lang="en-US" sz="1600" i="1" dirty="0" smtClean="0"/>
              <a:t>(</a:t>
            </a:r>
            <a:r>
              <a:rPr lang="en-US" sz="1600" i="1" dirty="0" err="1" smtClean="0"/>
              <a:t>Dendrobates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azureus</a:t>
            </a:r>
            <a:r>
              <a:rPr lang="en-US" sz="1600" i="1" dirty="0" smtClean="0"/>
              <a:t>)</a:t>
            </a:r>
            <a:endParaRPr lang="en-US" sz="1600" b="1" i="1" dirty="0"/>
          </a:p>
        </p:txBody>
      </p:sp>
      <p:sp>
        <p:nvSpPr>
          <p:cNvPr id="3" name="Rectangle 2"/>
          <p:cNvSpPr/>
          <p:nvPr/>
        </p:nvSpPr>
        <p:spPr>
          <a:xfrm>
            <a:off x="7644335" y="6045329"/>
            <a:ext cx="16102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Ryan </a:t>
            </a:r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Hawk, WPZ</a:t>
            </a: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51715" y="3675993"/>
            <a:ext cx="28296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</a:rPr>
              <a:t>Tarquin</a:t>
            </a:r>
            <a:r>
              <a:rPr lang="en-US" sz="1100" dirty="0">
                <a:solidFill>
                  <a:schemeClr val="bg1"/>
                </a:solidFill>
              </a:rPr>
              <a:t> at the English language Wikipedia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lang="da-DK" dirty="0" smtClean="0"/>
              <a:t>Amphibians </a:t>
            </a:r>
            <a:endParaRPr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58140" y="1968645"/>
            <a:ext cx="3962400" cy="430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+mn-lt"/>
              </a:rPr>
              <a:t>Only class of vertebrates with no protective skin covering (scales, feathers, hair/fur)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+mn-lt"/>
              </a:rPr>
              <a:t>Permeable skin (liquids and gases can pass across)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+mn-lt"/>
              </a:rPr>
              <a:t>Shed skin (but often consume sheds)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+mn-lt"/>
              </a:rPr>
              <a:t>Many skin glands (some exude toxic compounds)</a:t>
            </a:r>
            <a:endParaRPr lang="en-US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943" y="1208906"/>
            <a:ext cx="3281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Amphibian Skin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300028" y="3553326"/>
            <a:ext cx="34131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Rough-skinned newt</a:t>
            </a:r>
          </a:p>
          <a:p>
            <a:pPr algn="ctr"/>
            <a:r>
              <a:rPr lang="en-US" sz="16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Taricha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granulosa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940" y="1251760"/>
            <a:ext cx="3545523" cy="228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6" y="3275806"/>
            <a:ext cx="193833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09" y="4246600"/>
            <a:ext cx="3068162" cy="20322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72509" y="6286500"/>
            <a:ext cx="3068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Tomato frog</a:t>
            </a:r>
          </a:p>
          <a:p>
            <a:pPr algn="ctr"/>
            <a:r>
              <a:rPr lang="en-US" sz="1600" i="1" dirty="0" smtClean="0"/>
              <a:t>(</a:t>
            </a:r>
            <a:r>
              <a:rPr lang="en-US" sz="1600" i="1" dirty="0" err="1" smtClean="0"/>
              <a:t>Dyscophus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guineti</a:t>
            </a:r>
            <a:r>
              <a:rPr lang="en-US" sz="1600" i="1" dirty="0"/>
              <a:t>)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7201790" y="6043151"/>
            <a:ext cx="15120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Ryan Hawk, WPZ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8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dirty="0" smtClean="0"/>
              <a:t>Amphibians </a:t>
            </a:r>
            <a:endParaRPr dirty="0"/>
          </a:p>
        </p:txBody>
      </p:sp>
      <p:grpSp>
        <p:nvGrpSpPr>
          <p:cNvPr id="6" name="Group 5"/>
          <p:cNvGrpSpPr/>
          <p:nvPr/>
        </p:nvGrpSpPr>
        <p:grpSpPr>
          <a:xfrm>
            <a:off x="285750" y="1644133"/>
            <a:ext cx="4919218" cy="4410488"/>
            <a:chOff x="205740" y="1529833"/>
            <a:chExt cx="4919218" cy="4410488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05740" y="2191602"/>
              <a:ext cx="4919218" cy="3748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144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287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Font typeface="Arial" pitchFamily="34" charset="0"/>
                <a:buChar char="•"/>
              </a:pPr>
              <a:r>
                <a:rPr lang="en-US" sz="2200" dirty="0" smtClean="0">
                  <a:latin typeface="+mn-lt"/>
                </a:rPr>
                <a:t>Legless, with rings around body (resembling earthworm segments)</a:t>
              </a:r>
            </a:p>
            <a:p>
              <a:pPr>
                <a:lnSpc>
                  <a:spcPct val="90000"/>
                </a:lnSpc>
                <a:spcBef>
                  <a:spcPct val="30000"/>
                </a:spcBef>
                <a:buFont typeface="Arial" pitchFamily="34" charset="0"/>
                <a:buChar char="•"/>
              </a:pPr>
              <a:r>
                <a:rPr lang="en-US" sz="2200" dirty="0" smtClean="0">
                  <a:latin typeface="+mn-lt"/>
                </a:rPr>
                <a:t>5 inches - 4.5 feet</a:t>
              </a:r>
            </a:p>
            <a:p>
              <a:pPr>
                <a:lnSpc>
                  <a:spcPct val="90000"/>
                </a:lnSpc>
                <a:spcBef>
                  <a:spcPct val="30000"/>
                </a:spcBef>
                <a:buFont typeface="Arial" pitchFamily="34" charset="0"/>
                <a:buChar char="•"/>
              </a:pPr>
              <a:r>
                <a:rPr lang="en-US" sz="2200" dirty="0" smtClean="0">
                  <a:latin typeface="+mn-lt"/>
                </a:rPr>
                <a:t>Live underground, some species are aquatic </a:t>
              </a:r>
            </a:p>
            <a:p>
              <a:pPr>
                <a:lnSpc>
                  <a:spcPct val="90000"/>
                </a:lnSpc>
                <a:spcBef>
                  <a:spcPct val="30000"/>
                </a:spcBef>
                <a:buFont typeface="Arial" pitchFamily="34" charset="0"/>
                <a:buChar char="•"/>
              </a:pPr>
              <a:r>
                <a:rPr lang="en-US" sz="2200" dirty="0" smtClean="0">
                  <a:latin typeface="+mn-lt"/>
                </a:rPr>
                <a:t>Do not rely on eyesight</a:t>
              </a:r>
            </a:p>
            <a:p>
              <a:pPr>
                <a:lnSpc>
                  <a:spcPct val="90000"/>
                </a:lnSpc>
                <a:spcBef>
                  <a:spcPct val="30000"/>
                </a:spcBef>
                <a:buFont typeface="Arial" pitchFamily="34" charset="0"/>
                <a:buChar char="•"/>
              </a:pPr>
              <a:r>
                <a:rPr lang="en-US" sz="2200" dirty="0" smtClean="0">
                  <a:latin typeface="+mn-lt"/>
                </a:rPr>
                <a:t>Tentacles on either side of head used as smell and touch receptors</a:t>
              </a:r>
            </a:p>
            <a:p>
              <a:pPr>
                <a:lnSpc>
                  <a:spcPct val="90000"/>
                </a:lnSpc>
                <a:spcBef>
                  <a:spcPct val="30000"/>
                </a:spcBef>
                <a:buFont typeface="Arial" pitchFamily="34" charset="0"/>
                <a:buChar char="•"/>
              </a:pPr>
              <a:r>
                <a:rPr lang="en-US" sz="2200" dirty="0" smtClean="0">
                  <a:latin typeface="+mn-lt"/>
                </a:rPr>
                <a:t>Live in tropical regions </a:t>
              </a:r>
            </a:p>
            <a:p>
              <a:pPr>
                <a:lnSpc>
                  <a:spcPct val="90000"/>
                </a:lnSpc>
                <a:spcBef>
                  <a:spcPct val="30000"/>
                </a:spcBef>
                <a:buFont typeface="Arial" pitchFamily="34" charset="0"/>
                <a:buChar char="•"/>
              </a:pPr>
              <a:r>
                <a:rPr lang="en-US" sz="2200" dirty="0" smtClean="0">
                  <a:latin typeface="+mn-lt"/>
                </a:rPr>
                <a:t>Carnivorous </a:t>
              </a:r>
              <a:endParaRPr lang="en-US" sz="2200" dirty="0">
                <a:latin typeface="+mn-lt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17427" y="1529833"/>
              <a:ext cx="48846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Order </a:t>
              </a:r>
              <a:r>
                <a:rPr lang="en-US" sz="2400" b="1" dirty="0" err="1"/>
                <a:t>Gymnophiona</a:t>
              </a:r>
              <a:r>
                <a:rPr lang="en-US" sz="2400" b="1" dirty="0"/>
                <a:t>: Caecilians</a:t>
              </a: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"/>
          <a:stretch/>
        </p:blipFill>
        <p:spPr bwMode="auto">
          <a:xfrm>
            <a:off x="5122049" y="2465922"/>
            <a:ext cx="3781921" cy="267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22049" y="5150367"/>
            <a:ext cx="3781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Mexican burrowing caecilian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1600" dirty="0" smtClean="0"/>
              <a:t>(</a:t>
            </a:r>
            <a:r>
              <a:rPr lang="en-US" sz="1600" i="1" dirty="0" err="1"/>
              <a:t>Dermophis</a:t>
            </a:r>
            <a:r>
              <a:rPr lang="en-US" sz="1600" i="1" dirty="0"/>
              <a:t> </a:t>
            </a:r>
            <a:r>
              <a:rPr lang="en-US" sz="1600" i="1" dirty="0" err="1"/>
              <a:t>mexicanus</a:t>
            </a:r>
            <a:r>
              <a:rPr lang="en-US" sz="1600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70990" y="4855736"/>
            <a:ext cx="18173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2004 Franco </a:t>
            </a:r>
            <a:r>
              <a:rPr lang="en-US" sz="1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Andreone</a:t>
            </a: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/>
          </p:cNvSpPr>
          <p:nvPr>
            <p:ph type="title"/>
          </p:nvPr>
        </p:nvSpPr>
        <p:spPr>
          <a:xfrm>
            <a:off x="261938" y="211138"/>
            <a:ext cx="7807325" cy="509587"/>
          </a:xfrm>
        </p:spPr>
        <p:txBody>
          <a:bodyPr/>
          <a:lstStyle/>
          <a:p>
            <a:pPr eaLnBrk="1" hangingPunct="1"/>
            <a:r>
              <a:rPr dirty="0" smtClean="0"/>
              <a:t>Amphibians 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442707" y="1321861"/>
            <a:ext cx="430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Order </a:t>
            </a:r>
            <a:r>
              <a:rPr lang="en-US" sz="2400" b="1" dirty="0" err="1"/>
              <a:t>Anura</a:t>
            </a:r>
            <a:r>
              <a:rPr lang="en-US" sz="2400" b="1" dirty="0"/>
              <a:t>: Frogs &amp; Toads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910631" y="5315030"/>
            <a:ext cx="3384344" cy="56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 b="1" dirty="0" smtClean="0">
                <a:latin typeface="+mn-lt"/>
              </a:rPr>
              <a:t>Great </a:t>
            </a:r>
            <a:r>
              <a:rPr lang="en-US" sz="1600" b="1" dirty="0">
                <a:latin typeface="+mn-lt"/>
              </a:rPr>
              <a:t>Basin </a:t>
            </a:r>
            <a:r>
              <a:rPr lang="en-US" sz="1600" b="1" dirty="0" err="1">
                <a:latin typeface="+mn-lt"/>
              </a:rPr>
              <a:t>spadefoot</a:t>
            </a:r>
            <a:r>
              <a:rPr lang="en-US" sz="1600" b="1" dirty="0">
                <a:latin typeface="+mn-lt"/>
              </a:rPr>
              <a:t> toad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latin typeface="+mn-lt"/>
              </a:rPr>
              <a:t>(</a:t>
            </a:r>
            <a:r>
              <a:rPr lang="en-US" sz="1600" i="1" dirty="0" err="1">
                <a:latin typeface="+mn-lt"/>
              </a:rPr>
              <a:t>Scaphiopus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intermontanus</a:t>
            </a:r>
            <a:r>
              <a:rPr lang="en-US" sz="1600" dirty="0">
                <a:latin typeface="+mn-lt"/>
              </a:rPr>
              <a:t>)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61" y="2157906"/>
            <a:ext cx="4063825" cy="307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2"/>
          <a:stretch/>
        </p:blipFill>
        <p:spPr>
          <a:xfrm flipH="1">
            <a:off x="489383" y="2157906"/>
            <a:ext cx="3832761" cy="3097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383" y="5265816"/>
            <a:ext cx="3832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Green and black poison dart frog</a:t>
            </a:r>
          </a:p>
          <a:p>
            <a:pPr algn="ctr"/>
            <a:r>
              <a:rPr lang="en-US" sz="1600" i="1" dirty="0" smtClean="0"/>
              <a:t>(</a:t>
            </a:r>
            <a:r>
              <a:rPr lang="en-US" sz="1600" i="1" dirty="0" err="1" smtClean="0"/>
              <a:t>Dendrobates</a:t>
            </a:r>
            <a:r>
              <a:rPr lang="en-US" sz="1600" i="1" dirty="0" smtClean="0"/>
              <a:t> </a:t>
            </a:r>
            <a:r>
              <a:rPr lang="en-US" sz="1600" i="1" dirty="0" err="1"/>
              <a:t>auratus</a:t>
            </a:r>
            <a:r>
              <a:rPr lang="en-US" sz="1600" i="1" dirty="0"/>
              <a:t> </a:t>
            </a:r>
            <a:r>
              <a:rPr lang="en-US" sz="1600" i="1" dirty="0" smtClean="0"/>
              <a:t>)</a:t>
            </a:r>
            <a:endParaRPr lang="en-US" sz="1600" i="1" dirty="0"/>
          </a:p>
        </p:txBody>
      </p:sp>
      <p:sp>
        <p:nvSpPr>
          <p:cNvPr id="12" name="Rectangle 11"/>
          <p:cNvSpPr/>
          <p:nvPr/>
        </p:nvSpPr>
        <p:spPr>
          <a:xfrm>
            <a:off x="3000142" y="4986465"/>
            <a:ext cx="15120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Ryan Hawk, WPZ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PZ_Template(07)2003">
  <a:themeElements>
    <a:clrScheme name="Office Theme 3">
      <a:dk1>
        <a:srgbClr val="000000"/>
      </a:dk1>
      <a:lt1>
        <a:srgbClr val="FFFFFF"/>
      </a:lt1>
      <a:dk2>
        <a:srgbClr val="92C82A"/>
      </a:dk2>
      <a:lt2>
        <a:srgbClr val="4D4D4D"/>
      </a:lt2>
      <a:accent1>
        <a:srgbClr val="F99D31"/>
      </a:accent1>
      <a:accent2>
        <a:srgbClr val="00A0A5"/>
      </a:accent2>
      <a:accent3>
        <a:srgbClr val="FFFFFF"/>
      </a:accent3>
      <a:accent4>
        <a:srgbClr val="000000"/>
      </a:accent4>
      <a:accent5>
        <a:srgbClr val="FBCCAD"/>
      </a:accent5>
      <a:accent6>
        <a:srgbClr val="009195"/>
      </a:accent6>
      <a:hlink>
        <a:srgbClr val="92C83E"/>
      </a:hlink>
      <a:folHlink>
        <a:srgbClr val="00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949C"/>
        </a:dk2>
        <a:lt2>
          <a:srgbClr val="EEECE1"/>
        </a:lt2>
        <a:accent1>
          <a:srgbClr val="00949C"/>
        </a:accent1>
        <a:accent2>
          <a:srgbClr val="CE7106"/>
        </a:accent2>
        <a:accent3>
          <a:srgbClr val="FFFFFF"/>
        </a:accent3>
        <a:accent4>
          <a:srgbClr val="000000"/>
        </a:accent4>
        <a:accent5>
          <a:srgbClr val="AAC8CB"/>
        </a:accent5>
        <a:accent6>
          <a:srgbClr val="BA6605"/>
        </a:accent6>
        <a:hlink>
          <a:srgbClr val="00676C"/>
        </a:hlink>
        <a:folHlink>
          <a:srgbClr val="0083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92C82A"/>
        </a:dk2>
        <a:lt2>
          <a:srgbClr val="4D4D4D"/>
        </a:lt2>
        <a:accent1>
          <a:srgbClr val="F99D31"/>
        </a:accent1>
        <a:accent2>
          <a:srgbClr val="00A0A5"/>
        </a:accent2>
        <a:accent3>
          <a:srgbClr val="FFFFFF"/>
        </a:accent3>
        <a:accent4>
          <a:srgbClr val="000000"/>
        </a:accent4>
        <a:accent5>
          <a:srgbClr val="FBCCAD"/>
        </a:accent5>
        <a:accent6>
          <a:srgbClr val="009195"/>
        </a:accent6>
        <a:hlink>
          <a:srgbClr val="00676C"/>
        </a:hlink>
        <a:folHlink>
          <a:srgbClr val="ADD5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92C82A"/>
        </a:dk2>
        <a:lt2>
          <a:srgbClr val="4D4D4D"/>
        </a:lt2>
        <a:accent1>
          <a:srgbClr val="F99D31"/>
        </a:accent1>
        <a:accent2>
          <a:srgbClr val="00A0A5"/>
        </a:accent2>
        <a:accent3>
          <a:srgbClr val="FFFFFF"/>
        </a:accent3>
        <a:accent4>
          <a:srgbClr val="000000"/>
        </a:accent4>
        <a:accent5>
          <a:srgbClr val="FBCCAD"/>
        </a:accent5>
        <a:accent6>
          <a:srgbClr val="009195"/>
        </a:accent6>
        <a:hlink>
          <a:srgbClr val="92C83E"/>
        </a:hlink>
        <a:folHlink>
          <a:srgbClr val="0077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zoo">
    <a:dk1>
      <a:sysClr val="windowText" lastClr="000000"/>
    </a:dk1>
    <a:lt1>
      <a:sysClr val="window" lastClr="FFFFFF"/>
    </a:lt1>
    <a:dk2>
      <a:srgbClr val="00949C"/>
    </a:dk2>
    <a:lt2>
      <a:srgbClr val="EEECE1"/>
    </a:lt2>
    <a:accent1>
      <a:srgbClr val="00949C"/>
    </a:accent1>
    <a:accent2>
      <a:srgbClr val="CE7106"/>
    </a:accent2>
    <a:accent3>
      <a:srgbClr val="4B9021"/>
    </a:accent3>
    <a:accent4>
      <a:srgbClr val="4C9FB7"/>
    </a:accent4>
    <a:accent5>
      <a:srgbClr val="4BACC6"/>
    </a:accent5>
    <a:accent6>
      <a:srgbClr val="E1A461"/>
    </a:accent6>
    <a:hlink>
      <a:srgbClr val="00676C"/>
    </a:hlink>
    <a:folHlink>
      <a:srgbClr val="00838A"/>
    </a:folHlink>
  </a:clrScheme>
</a:themeOverride>
</file>

<file path=ppt/theme/themeOverride2.xml><?xml version="1.0" encoding="utf-8"?>
<a:themeOverride xmlns:a="http://schemas.openxmlformats.org/drawingml/2006/main">
  <a:clrScheme name="zoo">
    <a:dk1>
      <a:sysClr val="windowText" lastClr="000000"/>
    </a:dk1>
    <a:lt1>
      <a:sysClr val="window" lastClr="FFFFFF"/>
    </a:lt1>
    <a:dk2>
      <a:srgbClr val="00949C"/>
    </a:dk2>
    <a:lt2>
      <a:srgbClr val="EEECE1"/>
    </a:lt2>
    <a:accent1>
      <a:srgbClr val="00949C"/>
    </a:accent1>
    <a:accent2>
      <a:srgbClr val="CE7106"/>
    </a:accent2>
    <a:accent3>
      <a:srgbClr val="4B9021"/>
    </a:accent3>
    <a:accent4>
      <a:srgbClr val="4C9FB7"/>
    </a:accent4>
    <a:accent5>
      <a:srgbClr val="4BACC6"/>
    </a:accent5>
    <a:accent6>
      <a:srgbClr val="E1A461"/>
    </a:accent6>
    <a:hlink>
      <a:srgbClr val="00676C"/>
    </a:hlink>
    <a:folHlink>
      <a:srgbClr val="00838A"/>
    </a:folHlink>
  </a:clrScheme>
</a:themeOverride>
</file>

<file path=ppt/theme/themeOverride3.xml><?xml version="1.0" encoding="utf-8"?>
<a:themeOverride xmlns:a="http://schemas.openxmlformats.org/drawingml/2006/main">
  <a:clrScheme name="zoo">
    <a:dk1>
      <a:sysClr val="windowText" lastClr="000000"/>
    </a:dk1>
    <a:lt1>
      <a:sysClr val="window" lastClr="FFFFFF"/>
    </a:lt1>
    <a:dk2>
      <a:srgbClr val="00949C"/>
    </a:dk2>
    <a:lt2>
      <a:srgbClr val="EEECE1"/>
    </a:lt2>
    <a:accent1>
      <a:srgbClr val="00949C"/>
    </a:accent1>
    <a:accent2>
      <a:srgbClr val="CE7106"/>
    </a:accent2>
    <a:accent3>
      <a:srgbClr val="4B9021"/>
    </a:accent3>
    <a:accent4>
      <a:srgbClr val="4C9FB7"/>
    </a:accent4>
    <a:accent5>
      <a:srgbClr val="4BACC6"/>
    </a:accent5>
    <a:accent6>
      <a:srgbClr val="E1A461"/>
    </a:accent6>
    <a:hlink>
      <a:srgbClr val="00676C"/>
    </a:hlink>
    <a:folHlink>
      <a:srgbClr val="00838A"/>
    </a:folHlink>
  </a:clrScheme>
</a:themeOverride>
</file>

<file path=ppt/theme/themeOverride4.xml><?xml version="1.0" encoding="utf-8"?>
<a:themeOverride xmlns:a="http://schemas.openxmlformats.org/drawingml/2006/main">
  <a:clrScheme name="zoo">
    <a:dk1>
      <a:sysClr val="windowText" lastClr="000000"/>
    </a:dk1>
    <a:lt1>
      <a:sysClr val="window" lastClr="FFFFFF"/>
    </a:lt1>
    <a:dk2>
      <a:srgbClr val="00949C"/>
    </a:dk2>
    <a:lt2>
      <a:srgbClr val="EEECE1"/>
    </a:lt2>
    <a:accent1>
      <a:srgbClr val="00949C"/>
    </a:accent1>
    <a:accent2>
      <a:srgbClr val="CE7106"/>
    </a:accent2>
    <a:accent3>
      <a:srgbClr val="4B9021"/>
    </a:accent3>
    <a:accent4>
      <a:srgbClr val="4C9FB7"/>
    </a:accent4>
    <a:accent5>
      <a:srgbClr val="4BACC6"/>
    </a:accent5>
    <a:accent6>
      <a:srgbClr val="E1A461"/>
    </a:accent6>
    <a:hlink>
      <a:srgbClr val="00676C"/>
    </a:hlink>
    <a:folHlink>
      <a:srgbClr val="00838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WPZ_Template(07)2003.pot</Template>
  <TotalTime>1817</TotalTime>
  <Words>1384</Words>
  <Application>Microsoft Office PowerPoint</Application>
  <PresentationFormat>On-screen Show (4:3)</PresentationFormat>
  <Paragraphs>235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WPZ_Template(07)2003</vt:lpstr>
      <vt:lpstr>Amphibians April 2016 </vt:lpstr>
      <vt:lpstr>Amphibians</vt:lpstr>
      <vt:lpstr>Amphibian Life Cycle </vt:lpstr>
      <vt:lpstr>Amphibians </vt:lpstr>
      <vt:lpstr>Amphibians </vt:lpstr>
      <vt:lpstr>Amphibians </vt:lpstr>
      <vt:lpstr>Amphibians </vt:lpstr>
      <vt:lpstr>Amphibians </vt:lpstr>
      <vt:lpstr>Amphibians </vt:lpstr>
      <vt:lpstr>Amphibians </vt:lpstr>
      <vt:lpstr>Amphibians </vt:lpstr>
      <vt:lpstr>Amphibians of Washington State </vt:lpstr>
      <vt:lpstr>Amphibians of Washington State </vt:lpstr>
      <vt:lpstr>Amphibians of Washington State </vt:lpstr>
      <vt:lpstr>American Bullfrog (Rana catesbeiana)</vt:lpstr>
      <vt:lpstr>The roles of amphibians in ecosystems </vt:lpstr>
      <vt:lpstr>Amphibians as indicators of ecosystem health </vt:lpstr>
      <vt:lpstr>Biomagnification </vt:lpstr>
      <vt:lpstr> Amphibian Population Decline </vt:lpstr>
      <vt:lpstr>What you can do!</vt:lpstr>
      <vt:lpstr>Photo Credits</vt:lpstr>
      <vt:lpstr>www.zoo.org </vt:lpstr>
    </vt:vector>
  </TitlesOfParts>
  <Company>WPZ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Slides</dc:title>
  <dc:creator>Lori Veres</dc:creator>
  <cp:keywords>Woodland Park Zoo</cp:keywords>
  <cp:lastModifiedBy>John Loughlin</cp:lastModifiedBy>
  <cp:revision>125</cp:revision>
  <dcterms:created xsi:type="dcterms:W3CDTF">2011-10-25T22:37:29Z</dcterms:created>
  <dcterms:modified xsi:type="dcterms:W3CDTF">2016-04-25T20:18:08Z</dcterms:modified>
</cp:coreProperties>
</file>