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6" r:id="rId5"/>
    <p:sldId id="257" r:id="rId6"/>
    <p:sldId id="330" r:id="rId7"/>
    <p:sldId id="333" r:id="rId8"/>
    <p:sldId id="331" r:id="rId9"/>
    <p:sldId id="340" r:id="rId10"/>
    <p:sldId id="334" r:id="rId11"/>
    <p:sldId id="338" r:id="rId12"/>
    <p:sldId id="339" r:id="rId13"/>
    <p:sldId id="341" r:id="rId14"/>
    <p:sldId id="332" r:id="rId15"/>
    <p:sldId id="309" r:id="rId16"/>
    <p:sldId id="342" r:id="rId17"/>
    <p:sldId id="308" r:id="rId18"/>
    <p:sldId id="320" r:id="rId19"/>
    <p:sldId id="301" r:id="rId20"/>
    <p:sldId id="312" r:id="rId21"/>
    <p:sldId id="311" r:id="rId22"/>
    <p:sldId id="303" r:id="rId23"/>
    <p:sldId id="343" r:id="rId24"/>
    <p:sldId id="346" r:id="rId25"/>
    <p:sldId id="315" r:id="rId26"/>
    <p:sldId id="344" r:id="rId27"/>
    <p:sldId id="34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Lindmark" initials="KL" lastIdx="13" clrIdx="0">
    <p:extLst/>
  </p:cmAuthor>
  <p:cmAuthor id="2" name="Ryan Driscoll" initials="RD" lastIdx="5" clrIdx="1">
    <p:extLst/>
  </p:cmAuthor>
  <p:cmAuthor id="3" name="Katie Remine" initials="KR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4CF"/>
    <a:srgbClr val="099B2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2" autoAdjust="0"/>
    <p:restoredTop sz="94428" autoAdjust="0"/>
  </p:normalViewPr>
  <p:slideViewPr>
    <p:cSldViewPr>
      <p:cViewPr varScale="1">
        <p:scale>
          <a:sx n="73" d="100"/>
          <a:sy n="73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40AB-1258-452F-9A56-E1C79CB5E7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B5B89-1C04-46F1-9D89-BAA30E71D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8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92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57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51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7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4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75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64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25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7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5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2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0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75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32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59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3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9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4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11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4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5B89-1C04-46F1-9D89-BAA30E71DA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1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ctrTitle"/>
          </p:nvPr>
        </p:nvSpPr>
        <p:spPr>
          <a:xfrm>
            <a:off x="4570691" y="2087856"/>
            <a:ext cx="4193871" cy="1005472"/>
          </a:xfrm>
          <a:prstGeom prst="rect">
            <a:avLst/>
          </a:prstGeom>
          <a:ln/>
        </p:spPr>
        <p:txBody>
          <a:bodyPr anchor="b" anchorCtr="0"/>
          <a:lstStyle>
            <a:lvl1pPr marL="0" indent="0">
              <a:defRPr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7651" name="Text Placeholder 2"/>
          <p:cNvSpPr>
            <a:spLocks noGrp="1"/>
          </p:cNvSpPr>
          <p:nvPr>
            <p:ph type="subTitle" idx="1"/>
          </p:nvPr>
        </p:nvSpPr>
        <p:spPr>
          <a:xfrm>
            <a:off x="4570691" y="3197043"/>
            <a:ext cx="4170653" cy="740563"/>
          </a:xfrm>
        </p:spPr>
        <p:txBody>
          <a:bodyPr/>
          <a:lstStyle>
            <a:lvl1pPr marL="0" indent="0">
              <a:buFont typeface="Arial" charset="0"/>
              <a:buNone/>
              <a:defRPr sz="1800" smtClean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DB8DE-B587-4EFF-A988-1B81300666F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DB8DE-B587-4EFF-A988-1B81300666F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4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9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63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30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nd Slide">
    <p:bg bwMode="ltGray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1646897"/>
            <a:ext cx="6329485" cy="6769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80688" y="2407541"/>
            <a:ext cx="6367309" cy="348918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18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ctrTitle"/>
          </p:nvPr>
        </p:nvSpPr>
        <p:spPr>
          <a:xfrm>
            <a:off x="4570692" y="2087856"/>
            <a:ext cx="4172936" cy="1005472"/>
          </a:xfrm>
          <a:prstGeom prst="rect">
            <a:avLst/>
          </a:prstGeom>
          <a:ln/>
        </p:spPr>
        <p:txBody>
          <a:bodyPr anchor="b" anchorCtr="0"/>
          <a:lstStyle>
            <a:lvl1pPr marL="0" indent="0">
              <a:defRPr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7651" name="Text Placeholder 2"/>
          <p:cNvSpPr>
            <a:spLocks noGrp="1"/>
          </p:cNvSpPr>
          <p:nvPr>
            <p:ph type="subTitle" idx="1"/>
          </p:nvPr>
        </p:nvSpPr>
        <p:spPr>
          <a:xfrm>
            <a:off x="4570693" y="3197043"/>
            <a:ext cx="4170652" cy="740563"/>
          </a:xfrm>
        </p:spPr>
        <p:txBody>
          <a:bodyPr/>
          <a:lstStyle>
            <a:lvl1pPr marL="0" indent="0">
              <a:buFont typeface="Arial" charset="0"/>
              <a:buNone/>
              <a:defRPr sz="1800" smtClean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44295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DB8DE-B587-4EFF-A988-1B81300666F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10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DB8DE-B587-4EFF-A988-1B81300666F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1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4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DB8DE-B587-4EFF-A988-1B81300666F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08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1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 Slide">
    <p:bg bwMode="ltGray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1646897"/>
            <a:ext cx="6329485" cy="6769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80688" y="2407541"/>
            <a:ext cx="6367309" cy="348918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18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B8DE-B587-4EFF-A988-1B81300666F7}" type="datetimeFigureOut">
              <a:rPr lang="en-US" smtClean="0"/>
              <a:t>2/12/2020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12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DB8DE-B587-4EFF-A988-1B81300666F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3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2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 bwMode="ltGray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46897"/>
            <a:ext cx="6329485" cy="6769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688" y="2407541"/>
            <a:ext cx="6367309" cy="348918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18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 bwMode="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ctrTitle"/>
          </p:nvPr>
        </p:nvSpPr>
        <p:spPr>
          <a:xfrm>
            <a:off x="4570692" y="2087856"/>
            <a:ext cx="4172936" cy="1005472"/>
          </a:xfrm>
          <a:prstGeom prst="rect">
            <a:avLst/>
          </a:prstGeom>
          <a:ln/>
        </p:spPr>
        <p:txBody>
          <a:bodyPr anchor="b" anchorCtr="0"/>
          <a:lstStyle>
            <a:lvl1pPr marL="0" indent="0">
              <a:defRPr sz="28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7651" name="Text Placeholder 2"/>
          <p:cNvSpPr>
            <a:spLocks noGrp="1"/>
          </p:cNvSpPr>
          <p:nvPr>
            <p:ph type="subTitle" idx="1"/>
          </p:nvPr>
        </p:nvSpPr>
        <p:spPr>
          <a:xfrm>
            <a:off x="4570691" y="3197043"/>
            <a:ext cx="4170653" cy="740563"/>
          </a:xfrm>
        </p:spPr>
        <p:txBody>
          <a:bodyPr/>
          <a:lstStyle>
            <a:lvl1pPr marL="0" indent="0">
              <a:buFont typeface="Arial" charset="0"/>
              <a:buNone/>
              <a:defRPr sz="1800" smtClean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57384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rotWithShape="1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3900" y="1728788"/>
            <a:ext cx="7696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7042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C6DB8DE-B587-4EFF-A988-1B81300666F7}" type="datetimeFigureOut">
              <a:rPr lang="en-US" smtClean="0"/>
              <a:t>2/12/2020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fade/>
  </p:transition>
  <p:txStyles>
    <p:title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defRPr sz="1600" kern="1200">
          <a:solidFill>
            <a:schemeClr val="bg1"/>
          </a:solidFill>
          <a:latin typeface="+mj-lt"/>
          <a:ea typeface="+mj-ea"/>
          <a:cs typeface="+mj-cs"/>
        </a:defRPr>
      </a:lvl1pPr>
      <a:lvl2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2pPr>
      <a:lvl3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3pPr>
      <a:lvl4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4pPr>
      <a:lvl5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5pPr>
      <a:lvl6pPr marL="8001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6pPr>
      <a:lvl7pPr marL="12573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7pPr>
      <a:lvl8pPr marL="17145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8pPr>
      <a:lvl9pPr marL="21717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buChar char="–"/>
        <a:defRPr sz="20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buChar char="•"/>
        <a:defRPr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buChar char="–"/>
        <a:defRPr sz="16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buChar char="»"/>
        <a:defRPr sz="16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1" y="609600"/>
            <a:ext cx="4344962" cy="2483728"/>
          </a:xfrm>
        </p:spPr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Wild Wise: Coexisting </a:t>
            </a:r>
            <a:r>
              <a:rPr lang="en-US" sz="4000" dirty="0"/>
              <a:t>with </a:t>
            </a:r>
            <a:r>
              <a:rPr lang="en-US" sz="4000" dirty="0" smtClean="0"/>
              <a:t>Carnivores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3197043"/>
            <a:ext cx="4648199" cy="740563"/>
          </a:xfrm>
        </p:spPr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2326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22325"/>
            <a:ext cx="8110416" cy="4913598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b="1" dirty="0" smtClean="0"/>
              <a:t>What is coexistence?</a:t>
            </a:r>
          </a:p>
        </p:txBody>
      </p:sp>
    </p:spTree>
    <p:extLst>
      <p:ext uri="{BB962C8B-B14F-4D97-AF65-F5344CB8AC3E}">
        <p14:creationId xmlns:p14="http://schemas.microsoft.com/office/powerpoint/2010/main" val="31063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Coexistence</a:t>
            </a:r>
            <a:r>
              <a:rPr lang="en-US" sz="2400" dirty="0" smtClean="0"/>
              <a:t> is the state of living </a:t>
            </a:r>
            <a:r>
              <a:rPr lang="en-US" sz="2400" dirty="0"/>
              <a:t>in harmony </a:t>
            </a:r>
            <a:r>
              <a:rPr lang="en-US" sz="2400" dirty="0" smtClean="0"/>
              <a:t>despite having different needs. Coexistence is achieved through: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Observation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Research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Informed decisions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Proactive behaviors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https://upload.wikimedia.org/wikipedia/commons/thumb/7/76/Black_Bear-27527.jpg/1024px-Black_Bear-275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600" y="5719238"/>
            <a:ext cx="4064000" cy="307777"/>
          </a:xfrm>
          <a:prstGeom prst="rect">
            <a:avLst/>
          </a:prstGeom>
          <a:solidFill>
            <a:srgbClr val="099B25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Wanna</a:t>
            </a:r>
            <a:r>
              <a:rPr lang="en-US" sz="1400" b="1" dirty="0" smtClean="0">
                <a:solidFill>
                  <a:schemeClr val="bg1"/>
                </a:solidFill>
              </a:rPr>
              <a:t> be my neighbor?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05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You will use your research to answer the following question about coexisting with carnivores in your community: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400" dirty="0" smtClean="0"/>
              <a:t>How </a:t>
            </a:r>
            <a:r>
              <a:rPr lang="en-US" sz="2400" dirty="0"/>
              <a:t>can </a:t>
            </a:r>
            <a:r>
              <a:rPr lang="en-US" sz="2400" dirty="0" smtClean="0"/>
              <a:t>humans and carnivores peacefully coexist--meet our </a:t>
            </a:r>
            <a:r>
              <a:rPr lang="en-US" sz="2400" dirty="0"/>
              <a:t>needs while allowing carnivores to meet </a:t>
            </a:r>
            <a:r>
              <a:rPr lang="en-US" sz="2400" i="1" dirty="0"/>
              <a:t>their</a:t>
            </a:r>
            <a:r>
              <a:rPr lang="en-US" sz="2400" dirty="0"/>
              <a:t> needs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42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239000" cy="3505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will you do during the  Wild Wise: Coexisting with Carnivores program?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6908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You will </a:t>
            </a:r>
          </a:p>
          <a:p>
            <a:r>
              <a:rPr lang="en-US" sz="2800" dirty="0" smtClean="0"/>
              <a:t>Research a question about carnivores that is relevant to your community</a:t>
            </a:r>
          </a:p>
          <a:p>
            <a:r>
              <a:rPr lang="en-US" sz="2800" dirty="0" smtClean="0"/>
              <a:t>Learn how humans affect carnivores (positively or negatively)</a:t>
            </a:r>
          </a:p>
          <a:p>
            <a:r>
              <a:rPr lang="en-US" sz="2800" dirty="0" smtClean="0"/>
              <a:t>Learn why carnivores are important to ecosystems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Conduct Scientific Research</a:t>
            </a:r>
            <a:endParaRPr lang="en-US" sz="3200" dirty="0"/>
          </a:p>
        </p:txBody>
      </p:sp>
      <p:pic>
        <p:nvPicPr>
          <p:cNvPr id="8" name="Picture 1" descr="Wildland-Urban Interface Kertson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90" y="4155688"/>
            <a:ext cx="3419603" cy="25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oyote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2478" y="1447800"/>
            <a:ext cx="3413322" cy="25599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1728788"/>
            <a:ext cx="4724400" cy="4473575"/>
          </a:xfrm>
        </p:spPr>
        <p:txBody>
          <a:bodyPr/>
          <a:lstStyle/>
          <a:p>
            <a:r>
              <a:rPr lang="en-US" sz="2400" dirty="0" smtClean="0"/>
              <a:t>You will share the results of your research with your classmates and with the community! </a:t>
            </a:r>
          </a:p>
          <a:p>
            <a:endParaRPr lang="en-US" sz="2400" dirty="0"/>
          </a:p>
          <a:p>
            <a:r>
              <a:rPr lang="en-US" sz="2400" dirty="0" smtClean="0"/>
              <a:t>You will provide your community with evidence-based recommendations for positive coexistence with carnivores.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460573"/>
          </a:xfrm>
        </p:spPr>
        <p:txBody>
          <a:bodyPr/>
          <a:lstStyle/>
          <a:p>
            <a:r>
              <a:rPr lang="en-US" sz="3600" dirty="0" smtClean="0"/>
              <a:t>Educate Your Community</a:t>
            </a:r>
            <a:endParaRPr lang="en-US" sz="3600" dirty="0"/>
          </a:p>
        </p:txBody>
      </p:sp>
      <p:pic>
        <p:nvPicPr>
          <p:cNvPr id="5122" name="Picture 2" descr="\\zoodomain.org\shares\Depts\Education\Private\SCIENCE-CONSERVATION EDUCATION\Photos of Programs\Wild Wise\CWC 2016\CWC 060916 IMS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" y="1153886"/>
            <a:ext cx="3755571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" y="3886200"/>
            <a:ext cx="373981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7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E1: Carnivore Community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47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You will create and/or examine maps of carnivore sightings.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Your map will help you practice </a:t>
            </a:r>
            <a:r>
              <a:rPr lang="en-US" sz="2400" b="1" dirty="0" smtClean="0"/>
              <a:t>analyzing, interpreting, and asking questions</a:t>
            </a:r>
            <a:r>
              <a:rPr lang="en-US" sz="2400" dirty="0" smtClean="0"/>
              <a:t> about </a:t>
            </a:r>
            <a:r>
              <a:rPr lang="en-US" sz="2400" b="1" dirty="0" smtClean="0"/>
              <a:t>patterns</a:t>
            </a:r>
            <a:r>
              <a:rPr lang="en-US" sz="24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057400"/>
            <a:ext cx="3901885" cy="29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7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What is a Resource?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humans and other animals need to </a:t>
            </a:r>
            <a:r>
              <a:rPr lang="en-US" sz="2400" dirty="0" smtClean="0"/>
              <a:t>survive</a:t>
            </a:r>
          </a:p>
          <a:p>
            <a:r>
              <a:rPr lang="en-US" sz="2400" dirty="0"/>
              <a:t>Naturally occurring </a:t>
            </a:r>
            <a:r>
              <a:rPr lang="en-US" sz="2400" dirty="0" smtClean="0"/>
              <a:t>(animals, plants, water, soil)</a:t>
            </a:r>
            <a:endParaRPr lang="en-US" sz="2400" dirty="0"/>
          </a:p>
          <a:p>
            <a:r>
              <a:rPr lang="en-US" sz="2400" dirty="0" smtClean="0"/>
              <a:t>Human-designed (</a:t>
            </a:r>
            <a:r>
              <a:rPr lang="en-US" sz="2400" dirty="0"/>
              <a:t>buildings and roads for people)</a:t>
            </a:r>
          </a:p>
          <a:p>
            <a:r>
              <a:rPr lang="en-US" sz="2400" dirty="0" smtClean="0"/>
              <a:t>Living things </a:t>
            </a:r>
            <a:r>
              <a:rPr lang="en-US" sz="2400" dirty="0"/>
              <a:t>(food, such as plants and other animals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Non-living things (water</a:t>
            </a:r>
            <a:r>
              <a:rPr lang="en-US" sz="2400" dirty="0"/>
              <a:t>, light, </a:t>
            </a:r>
            <a:r>
              <a:rPr lang="en-US" sz="2400" dirty="0" smtClean="0"/>
              <a:t>roads, soil, </a:t>
            </a:r>
            <a:r>
              <a:rPr lang="en-US" sz="2400" dirty="0"/>
              <a:t>etc</a:t>
            </a:r>
            <a:r>
              <a:rPr lang="en-US" sz="2400" dirty="0" smtClean="0"/>
              <a:t>.)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04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natural and designed resources do you see?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040" r="12845" b="10293"/>
          <a:stretch/>
        </p:blipFill>
        <p:spPr>
          <a:xfrm>
            <a:off x="914400" y="1279479"/>
            <a:ext cx="7188197" cy="55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01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Wild </a:t>
            </a:r>
            <a:r>
              <a:rPr lang="en-US" sz="2400" dirty="0"/>
              <a:t>Wise: Coexisting with </a:t>
            </a:r>
            <a:r>
              <a:rPr lang="en-US" sz="2400" dirty="0" smtClean="0"/>
              <a:t>Carnivores </a:t>
            </a:r>
            <a:r>
              <a:rPr lang="en-US" sz="2400" dirty="0"/>
              <a:t>offers </a:t>
            </a:r>
            <a:r>
              <a:rPr lang="en-US" sz="2400" dirty="0" smtClean="0"/>
              <a:t>you a </a:t>
            </a:r>
            <a:r>
              <a:rPr lang="en-US" sz="2400" dirty="0"/>
              <a:t>chance </a:t>
            </a:r>
            <a:r>
              <a:rPr lang="en-US" sz="2400" dirty="0" smtClean="0"/>
              <a:t>to work </a:t>
            </a:r>
            <a:r>
              <a:rPr lang="en-US" sz="2400" dirty="0"/>
              <a:t>with zoo staff and community members </a:t>
            </a:r>
            <a:r>
              <a:rPr lang="en-US" sz="2400" dirty="0" smtClean="0"/>
              <a:t>to:</a:t>
            </a:r>
          </a:p>
          <a:p>
            <a:r>
              <a:rPr lang="en-US" sz="2400" dirty="0" smtClean="0"/>
              <a:t>Create </a:t>
            </a:r>
            <a:r>
              <a:rPr lang="en-US" sz="2400" dirty="0"/>
              <a:t>your own </a:t>
            </a:r>
            <a:r>
              <a:rPr lang="en-US" sz="2400" dirty="0" smtClean="0"/>
              <a:t>scientific investigation </a:t>
            </a:r>
            <a:r>
              <a:rPr lang="en-US" sz="2400" dirty="0"/>
              <a:t>about </a:t>
            </a:r>
            <a:r>
              <a:rPr lang="en-US" sz="2400" dirty="0" smtClean="0"/>
              <a:t>wild carnivores </a:t>
            </a:r>
            <a:r>
              <a:rPr lang="en-US" sz="2400" dirty="0"/>
              <a:t>in your </a:t>
            </a:r>
            <a:r>
              <a:rPr lang="en-US" sz="2400" dirty="0" smtClean="0"/>
              <a:t>community</a:t>
            </a:r>
          </a:p>
          <a:p>
            <a:endParaRPr lang="en-US" sz="1200" dirty="0" smtClean="0"/>
          </a:p>
          <a:p>
            <a:r>
              <a:rPr lang="en-US" sz="2400" dirty="0" smtClean="0"/>
              <a:t>Work </a:t>
            </a:r>
            <a:r>
              <a:rPr lang="en-US" sz="2400" dirty="0"/>
              <a:t>in groups </a:t>
            </a:r>
            <a:r>
              <a:rPr lang="en-US" sz="2400" dirty="0" smtClean="0"/>
              <a:t>to develop solutions and recommendations for real world problems</a:t>
            </a:r>
          </a:p>
          <a:p>
            <a:endParaRPr lang="en-US" sz="1200" dirty="0" smtClean="0"/>
          </a:p>
          <a:p>
            <a:r>
              <a:rPr lang="en-US" sz="2400" dirty="0" smtClean="0"/>
              <a:t>Act </a:t>
            </a:r>
            <a:r>
              <a:rPr lang="en-US" sz="2400" dirty="0"/>
              <a:t>as a leader in your community by helping people to coexist with </a:t>
            </a:r>
            <a:r>
              <a:rPr lang="en-US" sz="2400" dirty="0" smtClean="0"/>
              <a:t>carnivores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Coexisting with Carnivores?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97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identify those (or other) resources on this map?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793"/>
          <a:stretch/>
        </p:blipFill>
        <p:spPr>
          <a:xfrm>
            <a:off x="804780" y="1295400"/>
            <a:ext cx="750102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3793"/>
          <a:stretch/>
        </p:blipFill>
        <p:spPr>
          <a:xfrm>
            <a:off x="6044199" y="1447800"/>
            <a:ext cx="3025836" cy="218242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174484" y="1257299"/>
            <a:ext cx="4778515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What is a community map?</a:t>
            </a:r>
          </a:p>
          <a:p>
            <a:endParaRPr lang="en-US" sz="2400" dirty="0" smtClean="0"/>
          </a:p>
          <a:p>
            <a:r>
              <a:rPr lang="en-US" sz="2400" dirty="0" smtClean="0"/>
              <a:t>A research tool that you can use to learn new information about your community.</a:t>
            </a:r>
          </a:p>
          <a:p>
            <a:endParaRPr lang="en-US" sz="1600" dirty="0"/>
          </a:p>
          <a:p>
            <a:r>
              <a:rPr lang="en-US" sz="2400" dirty="0" smtClean="0"/>
              <a:t>Shows the location of carnivore sightings near your neighborhoods and school.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199" y="4143013"/>
            <a:ext cx="3172829" cy="954107"/>
          </a:xfrm>
          <a:prstGeom prst="rect">
            <a:avLst/>
          </a:prstGeom>
          <a:ln>
            <a:solidFill>
              <a:srgbClr val="E644C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Carnivore </a:t>
            </a:r>
            <a:r>
              <a:rPr lang="en-US" sz="1400" b="1" dirty="0"/>
              <a:t>Sighted: </a:t>
            </a:r>
            <a:r>
              <a:rPr lang="en-US" sz="1400" dirty="0"/>
              <a:t>Bobcat</a:t>
            </a:r>
          </a:p>
          <a:p>
            <a:r>
              <a:rPr lang="en-US" sz="1400" b="1" dirty="0" smtClean="0"/>
              <a:t>When</a:t>
            </a:r>
            <a:r>
              <a:rPr lang="en-US" sz="1400" b="1" dirty="0"/>
              <a:t>:  </a:t>
            </a:r>
            <a:r>
              <a:rPr lang="en-US" sz="1400" dirty="0"/>
              <a:t>Morning, June </a:t>
            </a:r>
            <a:r>
              <a:rPr lang="en-US" sz="1400" dirty="0" smtClean="0"/>
              <a:t>2017</a:t>
            </a:r>
            <a:endParaRPr lang="en-US" sz="1400" dirty="0"/>
          </a:p>
          <a:p>
            <a:r>
              <a:rPr lang="en-US" sz="1400" b="1" dirty="0"/>
              <a:t>Notes: </a:t>
            </a:r>
            <a:r>
              <a:rPr lang="en-US" sz="1400" dirty="0"/>
              <a:t>The bobcat was running across the </a:t>
            </a:r>
            <a:r>
              <a:rPr lang="en-US" sz="1400" dirty="0" smtClean="0"/>
              <a:t>sidewalk </a:t>
            </a:r>
            <a:r>
              <a:rPr lang="en-US" sz="1400" dirty="0"/>
              <a:t>into the woods.  </a:t>
            </a:r>
            <a:endParaRPr lang="en-US" sz="1400" b="1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</p:spPr>
        <p:txBody>
          <a:bodyPr/>
          <a:lstStyle/>
          <a:p>
            <a:r>
              <a:rPr lang="en-US" sz="3200" dirty="0" smtClean="0"/>
              <a:t>Make a Carnivore Community Map</a:t>
            </a:r>
            <a:endParaRPr lang="en-US" sz="3200" dirty="0"/>
          </a:p>
        </p:txBody>
      </p:sp>
      <p:cxnSp>
        <p:nvCxnSpPr>
          <p:cNvPr id="3" name="Straight Arrow Connector 2"/>
          <p:cNvCxnSpPr>
            <a:stCxn id="4" idx="0"/>
          </p:cNvCxnSpPr>
          <p:nvPr/>
        </p:nvCxnSpPr>
        <p:spPr>
          <a:xfrm flipV="1">
            <a:off x="7377614" y="2133601"/>
            <a:ext cx="792394" cy="2009412"/>
          </a:xfrm>
          <a:prstGeom prst="straightConnector1">
            <a:avLst/>
          </a:prstGeom>
          <a:ln w="41275">
            <a:solidFill>
              <a:srgbClr val="E644CF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110416" y="1981200"/>
            <a:ext cx="119184" cy="152400"/>
          </a:xfrm>
          <a:prstGeom prst="ellipse">
            <a:avLst/>
          </a:prstGeom>
          <a:solidFill>
            <a:srgbClr val="E644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65504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3793"/>
          <a:stretch/>
        </p:blipFill>
        <p:spPr>
          <a:xfrm>
            <a:off x="381000" y="2590800"/>
            <a:ext cx="5633198" cy="3505199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4D4D4D">
                    <a:lumMod val="50000"/>
                  </a:srgbClr>
                </a:solidFill>
              </a:rPr>
              <a:t>F</a:t>
            </a:r>
            <a:r>
              <a:rPr lang="en-US" sz="2400" b="1" dirty="0" smtClean="0">
                <a:solidFill>
                  <a:srgbClr val="4D4D4D">
                    <a:lumMod val="50000"/>
                  </a:srgbClr>
                </a:solidFill>
              </a:rPr>
              <a:t>ind and mark </a:t>
            </a:r>
            <a:r>
              <a:rPr lang="en-US" sz="2400" dirty="0" smtClean="0">
                <a:solidFill>
                  <a:srgbClr val="4D4D4D">
                    <a:lumMod val="50000"/>
                  </a:srgbClr>
                </a:solidFill>
              </a:rPr>
              <a:t>the location where you saw a carnivore in your community on the map.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</p:spPr>
        <p:txBody>
          <a:bodyPr/>
          <a:lstStyle/>
          <a:p>
            <a:r>
              <a:rPr lang="en-US" sz="3200" dirty="0" smtClean="0"/>
              <a:t>Make a Carnivore Community Map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4071816" y="3352800"/>
            <a:ext cx="304800" cy="304800"/>
          </a:xfrm>
          <a:prstGeom prst="ellipse">
            <a:avLst/>
          </a:prstGeom>
          <a:solidFill>
            <a:srgbClr val="E644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5437814" y="2873298"/>
            <a:ext cx="3053602" cy="646331"/>
          </a:xfrm>
          <a:prstGeom prst="rect">
            <a:avLst/>
          </a:prstGeom>
          <a:ln>
            <a:solidFill>
              <a:srgbClr val="E644C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Jenny’s carnivore sighting is the pink dot.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5283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3793"/>
          <a:stretch/>
        </p:blipFill>
        <p:spPr>
          <a:xfrm>
            <a:off x="340057" y="3513913"/>
            <a:ext cx="3659726" cy="263962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Second, write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what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carnivore(s) you saw and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when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you saw it/them.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You can include other details you remember about the carnivore(s), too.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074" y="4018115"/>
            <a:ext cx="4367561" cy="1631216"/>
          </a:xfrm>
          <a:prstGeom prst="rect">
            <a:avLst/>
          </a:prstGeom>
          <a:ln>
            <a:solidFill>
              <a:srgbClr val="E644C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Carnivore </a:t>
            </a:r>
            <a:r>
              <a:rPr lang="en-US" sz="2000" b="1" dirty="0"/>
              <a:t>Sighted: </a:t>
            </a:r>
            <a:r>
              <a:rPr lang="en-US" sz="2000" dirty="0" smtClean="0"/>
              <a:t>Bobcat</a:t>
            </a:r>
          </a:p>
          <a:p>
            <a:endParaRPr lang="en-US" sz="1000" dirty="0"/>
          </a:p>
          <a:p>
            <a:r>
              <a:rPr lang="en-US" sz="2000" b="1" dirty="0" smtClean="0"/>
              <a:t>When</a:t>
            </a:r>
            <a:r>
              <a:rPr lang="en-US" sz="2000" b="1" dirty="0"/>
              <a:t>:  </a:t>
            </a:r>
            <a:r>
              <a:rPr lang="en-US" sz="2000" dirty="0"/>
              <a:t>Morning, June </a:t>
            </a:r>
            <a:r>
              <a:rPr lang="en-US" sz="2000" dirty="0" smtClean="0"/>
              <a:t>2017</a:t>
            </a:r>
          </a:p>
          <a:p>
            <a:endParaRPr lang="en-US" sz="1000" dirty="0"/>
          </a:p>
          <a:p>
            <a:r>
              <a:rPr lang="en-US" sz="2000" b="1" dirty="0"/>
              <a:t>Notes: </a:t>
            </a:r>
            <a:r>
              <a:rPr lang="en-US" sz="2000" dirty="0"/>
              <a:t>The bobcat was running across the </a:t>
            </a:r>
            <a:r>
              <a:rPr lang="en-US" sz="2000" dirty="0" smtClean="0"/>
              <a:t>sidewalk </a:t>
            </a:r>
            <a:r>
              <a:rPr lang="en-US" sz="2000" dirty="0"/>
              <a:t>into the woods.  </a:t>
            </a:r>
            <a:endParaRPr lang="en-US" sz="2000" b="1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</p:spPr>
        <p:txBody>
          <a:bodyPr/>
          <a:lstStyle/>
          <a:p>
            <a:r>
              <a:rPr lang="en-US" sz="3200" dirty="0" smtClean="0"/>
              <a:t>Make a Carnivore Community Map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2823118" y="4114800"/>
            <a:ext cx="224882" cy="228600"/>
          </a:xfrm>
          <a:prstGeom prst="ellipse">
            <a:avLst/>
          </a:prstGeom>
          <a:solidFill>
            <a:srgbClr val="E644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3" name="Straight Arrow Connector 2"/>
          <p:cNvCxnSpPr>
            <a:stCxn id="12" idx="6"/>
            <a:endCxn id="4" idx="1"/>
          </p:cNvCxnSpPr>
          <p:nvPr/>
        </p:nvCxnSpPr>
        <p:spPr>
          <a:xfrm>
            <a:off x="3048000" y="4229100"/>
            <a:ext cx="1635074" cy="604623"/>
          </a:xfrm>
          <a:prstGeom prst="straightConnector1">
            <a:avLst/>
          </a:prstGeom>
          <a:ln w="41275">
            <a:solidFill>
              <a:srgbClr val="E644CF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93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82296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You can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also include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sightings that you learned about from your  family, friends, or the news.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Every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time you learn about a new carnivore sighting, add to the map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! You can do this until the end of the school year.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</p:spPr>
        <p:txBody>
          <a:bodyPr/>
          <a:lstStyle/>
          <a:p>
            <a:r>
              <a:rPr lang="en-US" sz="3200" dirty="0" smtClean="0"/>
              <a:t>Make a Carnivore Community Map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9822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What is a carnivore?</a:t>
            </a:r>
          </a:p>
        </p:txBody>
      </p:sp>
    </p:spTree>
    <p:extLst>
      <p:ext uri="{BB962C8B-B14F-4D97-AF65-F5344CB8AC3E}">
        <p14:creationId xmlns:p14="http://schemas.microsoft.com/office/powerpoint/2010/main" val="9708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load.wikimedia.org/wikipedia/en/thumb/8/87/Mink_with_crayfish_at_Wascana_Lake_in_Regina_Saskatchewan.jpg/1024px-Mink_with_crayfish_at_Wascana_Lake_in_Regina_Saskatchew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32" y="1254325"/>
            <a:ext cx="3228658" cy="24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enus Flytrap showing trigger hai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7828"/>
            <a:ext cx="321379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48768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b="1" dirty="0"/>
              <a:t>carnivore</a:t>
            </a:r>
            <a:r>
              <a:rPr lang="en-US" sz="2400" dirty="0"/>
              <a:t> is an organism that mostly eats </a:t>
            </a:r>
            <a:r>
              <a:rPr lang="en-US" sz="2400" dirty="0" smtClean="0"/>
              <a:t>meat (flesh </a:t>
            </a:r>
            <a:r>
              <a:rPr lang="en-US" sz="2400" dirty="0"/>
              <a:t>of </a:t>
            </a:r>
            <a:r>
              <a:rPr lang="en-US" sz="2400" dirty="0" smtClean="0"/>
              <a:t>animals). 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400" dirty="0" smtClean="0"/>
              <a:t>Sometimes </a:t>
            </a:r>
            <a:r>
              <a:rPr lang="en-US" sz="2400" dirty="0"/>
              <a:t>carnivores are called </a:t>
            </a:r>
            <a:r>
              <a:rPr lang="en-US" sz="2400" b="1" dirty="0"/>
              <a:t>predators</a:t>
            </a:r>
            <a:r>
              <a:rPr lang="en-US" sz="2400" dirty="0" smtClean="0"/>
              <a:t>.</a:t>
            </a:r>
          </a:p>
          <a:p>
            <a:endParaRPr lang="en-US" sz="1200" dirty="0" smtClean="0"/>
          </a:p>
          <a:p>
            <a:r>
              <a:rPr lang="en-US" sz="2400" dirty="0" smtClean="0"/>
              <a:t>Carnivores </a:t>
            </a:r>
            <a:r>
              <a:rPr lang="en-US" sz="2400" dirty="0"/>
              <a:t>have </a:t>
            </a:r>
            <a:r>
              <a:rPr lang="en-US" sz="2400" b="1" dirty="0"/>
              <a:t>biological adaptations </a:t>
            </a:r>
            <a:r>
              <a:rPr lang="en-US" sz="2400" dirty="0"/>
              <a:t>that help them </a:t>
            </a:r>
            <a:r>
              <a:rPr lang="en-US" sz="2400" b="1" dirty="0" smtClean="0"/>
              <a:t>hunt</a:t>
            </a:r>
          </a:p>
          <a:p>
            <a:endParaRPr lang="en-US" sz="1200" b="1" dirty="0" smtClean="0"/>
          </a:p>
          <a:p>
            <a:r>
              <a:rPr lang="en-US" sz="2400" dirty="0" smtClean="0"/>
              <a:t>Can include birds, mammals, plants, and more!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3429000"/>
            <a:ext cx="3213790" cy="307777"/>
          </a:xfrm>
          <a:prstGeom prst="rect">
            <a:avLst/>
          </a:prstGeom>
          <a:solidFill>
            <a:srgbClr val="099B2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American mink eating a crayfish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179466"/>
            <a:ext cx="3213790" cy="307777"/>
          </a:xfrm>
          <a:prstGeom prst="rect">
            <a:avLst/>
          </a:prstGeom>
          <a:solidFill>
            <a:srgbClr val="099B2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Venus fly </a:t>
            </a:r>
            <a:r>
              <a:rPr lang="en-US" sz="1400" b="1" dirty="0"/>
              <a:t>t</a:t>
            </a:r>
            <a:r>
              <a:rPr lang="en-US" sz="1400" b="1" dirty="0" smtClean="0"/>
              <a:t>rap</a:t>
            </a:r>
            <a:endParaRPr lang="en-US" sz="1400" b="1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</p:spPr>
        <p:txBody>
          <a:bodyPr/>
          <a:lstStyle/>
          <a:p>
            <a:r>
              <a:rPr lang="en-US" sz="3200" dirty="0" smtClean="0"/>
              <a:t>What is a carnivore?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14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22325"/>
            <a:ext cx="8382000" cy="491359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this program, you will focus on carnivores in the </a:t>
            </a:r>
            <a:r>
              <a:rPr lang="en-US" sz="2400" b="1" dirty="0" smtClean="0"/>
              <a:t>taxonomic order Carnivora </a:t>
            </a:r>
            <a:r>
              <a:rPr lang="en-US" sz="2400" dirty="0" smtClean="0"/>
              <a:t>that live in your community.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b="1" dirty="0" smtClean="0"/>
              <a:t>How </a:t>
            </a:r>
            <a:r>
              <a:rPr lang="en-US" b="1" dirty="0"/>
              <a:t>is “</a:t>
            </a:r>
            <a:r>
              <a:rPr lang="en-US" b="1" u="sng" dirty="0"/>
              <a:t>carnivore</a:t>
            </a:r>
            <a:r>
              <a:rPr lang="en-US" b="1" dirty="0"/>
              <a:t>” different than “</a:t>
            </a:r>
            <a:r>
              <a:rPr lang="en-US" b="1" u="sng" dirty="0"/>
              <a:t>Carnivora</a:t>
            </a:r>
            <a:r>
              <a:rPr lang="en-US" b="1" dirty="0"/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23067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22325"/>
            <a:ext cx="8110416" cy="491359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How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is “</a:t>
            </a: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carnivore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” different than “</a:t>
            </a: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Carnivora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”?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u="sng" dirty="0"/>
              <a:t>Carnivore</a:t>
            </a:r>
            <a:r>
              <a:rPr lang="en-US" dirty="0"/>
              <a:t>” is a general term that can be applied to any plant or animal that eats mostly meat.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u="sng" dirty="0"/>
              <a:t>Carnivora</a:t>
            </a:r>
            <a:r>
              <a:rPr lang="en-US" dirty="0"/>
              <a:t>” is a special scientific classification of </a:t>
            </a:r>
            <a:r>
              <a:rPr lang="en-US" dirty="0" smtClean="0"/>
              <a:t>mammals  </a:t>
            </a:r>
            <a:r>
              <a:rPr lang="en-US" dirty="0"/>
              <a:t>that includes over 270 </a:t>
            </a:r>
            <a:r>
              <a:rPr lang="en-US" dirty="0" smtClean="0"/>
              <a:t>species!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65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4/4d/Mm_im_Apfelbaum.jpg/1024px-Mm_im_Apfelbau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4651" y="4169041"/>
            <a:ext cx="2971800" cy="22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22325"/>
            <a:ext cx="5257800" cy="4913598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Carnivora have </a:t>
            </a:r>
            <a:r>
              <a:rPr lang="en-US" b="1" dirty="0" smtClean="0">
                <a:cs typeface="Times New Roman" pitchFamily="18" charset="0"/>
              </a:rPr>
              <a:t>carnassial </a:t>
            </a:r>
            <a:r>
              <a:rPr lang="en-US" b="1" dirty="0">
                <a:cs typeface="Times New Roman" pitchFamily="18" charset="0"/>
              </a:rPr>
              <a:t>teeth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dirty="0" smtClean="0">
                <a:cs typeface="Times New Roman" pitchFamily="18" charset="0"/>
              </a:rPr>
              <a:t>modified </a:t>
            </a:r>
            <a:r>
              <a:rPr lang="en-US" dirty="0">
                <a:cs typeface="Times New Roman" pitchFamily="18" charset="0"/>
              </a:rPr>
              <a:t>molars </a:t>
            </a:r>
            <a:r>
              <a:rPr lang="en-US" dirty="0" smtClean="0">
                <a:cs typeface="Times New Roman" pitchFamily="18" charset="0"/>
              </a:rPr>
              <a:t>which </a:t>
            </a:r>
            <a:r>
              <a:rPr lang="en-US" dirty="0">
                <a:cs typeface="Times New Roman" pitchFamily="18" charset="0"/>
              </a:rPr>
              <a:t>are adapted </a:t>
            </a:r>
            <a:r>
              <a:rPr lang="en-US" dirty="0" smtClean="0">
                <a:cs typeface="Times New Roman" pitchFamily="18" charset="0"/>
              </a:rPr>
              <a:t>for shearing meat.</a:t>
            </a:r>
          </a:p>
          <a:p>
            <a:endParaRPr lang="en-US" sz="1000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Some carnivora are </a:t>
            </a:r>
            <a:r>
              <a:rPr lang="en-US" b="1" dirty="0">
                <a:cs typeface="Times New Roman" pitchFamily="18" charset="0"/>
              </a:rPr>
              <a:t>omnivores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dirty="0" smtClean="0">
                <a:cs typeface="Times New Roman" pitchFamily="18" charset="0"/>
              </a:rPr>
              <a:t>eat </a:t>
            </a:r>
            <a:r>
              <a:rPr lang="en-US" dirty="0">
                <a:cs typeface="Times New Roman" pitchFamily="18" charset="0"/>
              </a:rPr>
              <a:t>plants and meat) </a:t>
            </a:r>
            <a:r>
              <a:rPr lang="en-US" dirty="0" smtClean="0">
                <a:cs typeface="Times New Roman" pitchFamily="18" charset="0"/>
              </a:rPr>
              <a:t>or </a:t>
            </a:r>
            <a:r>
              <a:rPr lang="en-US" b="1" dirty="0" smtClean="0">
                <a:cs typeface="Times New Roman" pitchFamily="18" charset="0"/>
              </a:rPr>
              <a:t>herbivores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(eat </a:t>
            </a:r>
            <a:r>
              <a:rPr lang="en-US" dirty="0" smtClean="0">
                <a:cs typeface="Times New Roman" pitchFamily="18" charset="0"/>
              </a:rPr>
              <a:t>only plants</a:t>
            </a:r>
            <a:r>
              <a:rPr lang="en-US" sz="2400" dirty="0" smtClean="0">
                <a:cs typeface="Times New Roman" pitchFamily="18" charset="0"/>
              </a:rPr>
              <a:t>)!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774651" y="1215425"/>
            <a:ext cx="2971800" cy="2373157"/>
            <a:chOff x="4877428" y="2350692"/>
            <a:chExt cx="4020510" cy="26923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77428" y="2350692"/>
              <a:ext cx="4020510" cy="26923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5105400" y="3352800"/>
              <a:ext cx="1662540" cy="1317171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74651" y="3434693"/>
            <a:ext cx="2971800" cy="307777"/>
          </a:xfrm>
          <a:prstGeom prst="rect">
            <a:avLst/>
          </a:prstGeom>
          <a:solidFill>
            <a:srgbClr val="099B2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Carnassial Teeth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74651" y="6368580"/>
            <a:ext cx="2971800" cy="307777"/>
          </a:xfrm>
          <a:prstGeom prst="rect">
            <a:avLst/>
          </a:prstGeom>
          <a:solidFill>
            <a:srgbClr val="099B2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Raccoons eating apples</a:t>
            </a:r>
            <a:endParaRPr lang="en-US" sz="1400" b="1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61816" y="446612"/>
            <a:ext cx="8229600" cy="460573"/>
          </a:xfrm>
        </p:spPr>
        <p:txBody>
          <a:bodyPr/>
          <a:lstStyle/>
          <a:p>
            <a:r>
              <a:rPr lang="en-US" sz="3200" dirty="0" smtClean="0"/>
              <a:t>What is special about </a:t>
            </a:r>
            <a:r>
              <a:rPr lang="en-US" sz="3200" dirty="0" err="1" smtClean="0"/>
              <a:t>Carnivora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41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22325"/>
            <a:ext cx="8110416" cy="4913598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b="1" dirty="0" smtClean="0"/>
              <a:t>Which members of the order Carnivora live in your community?</a:t>
            </a:r>
          </a:p>
        </p:txBody>
      </p:sp>
    </p:spTree>
    <p:extLst>
      <p:ext uri="{BB962C8B-B14F-4D97-AF65-F5344CB8AC3E}">
        <p14:creationId xmlns:p14="http://schemas.microsoft.com/office/powerpoint/2010/main" val="866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284" y="1371600"/>
            <a:ext cx="8385716" cy="513014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Which </a:t>
            </a:r>
            <a:r>
              <a:rPr lang="en-US" sz="2400" b="1" dirty="0"/>
              <a:t>members of the order Carnivora live in your community</a:t>
            </a:r>
            <a:r>
              <a:rPr lang="en-US" sz="2400" b="1" dirty="0" smtClean="0"/>
              <a:t>?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757487"/>
            <a:ext cx="1712452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608753"/>
            <a:ext cx="1718506" cy="1445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5753"/>
          <a:stretch/>
        </p:blipFill>
        <p:spPr>
          <a:xfrm>
            <a:off x="795460" y="2597147"/>
            <a:ext cx="1718506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5683"/>
          <a:stretch/>
        </p:blipFill>
        <p:spPr>
          <a:xfrm>
            <a:off x="783830" y="4595724"/>
            <a:ext cx="1718506" cy="1486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9692" y="3606054"/>
            <a:ext cx="2095500" cy="1400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59692" y="4946396"/>
            <a:ext cx="2095500" cy="307777"/>
          </a:xfrm>
          <a:prstGeom prst="rect">
            <a:avLst/>
          </a:prstGeom>
          <a:solidFill>
            <a:srgbClr val="099B25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Cougar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6053860"/>
            <a:ext cx="1712452" cy="307777"/>
          </a:xfrm>
          <a:prstGeom prst="rect">
            <a:avLst/>
          </a:prstGeom>
          <a:solidFill>
            <a:srgbClr val="099B25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Black Bear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205287"/>
            <a:ext cx="1712452" cy="307777"/>
          </a:xfrm>
          <a:prstGeom prst="rect">
            <a:avLst/>
          </a:prstGeom>
          <a:solidFill>
            <a:srgbClr val="099B25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Raccoon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776" y="6064050"/>
            <a:ext cx="1718506" cy="307777"/>
          </a:xfrm>
          <a:prstGeom prst="rect">
            <a:avLst/>
          </a:prstGeom>
          <a:solidFill>
            <a:srgbClr val="099B25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Bobcat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884" y="3998365"/>
            <a:ext cx="1712452" cy="307777"/>
          </a:xfrm>
          <a:prstGeom prst="rect">
            <a:avLst/>
          </a:prstGeom>
          <a:solidFill>
            <a:srgbClr val="099B25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Coyote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Z template Standard">
  <a:themeElements>
    <a:clrScheme name="Office Theme 3">
      <a:dk1>
        <a:srgbClr val="000000"/>
      </a:dk1>
      <a:lt1>
        <a:srgbClr val="FFFFFF"/>
      </a:lt1>
      <a:dk2>
        <a:srgbClr val="92C82A"/>
      </a:dk2>
      <a:lt2>
        <a:srgbClr val="4D4D4D"/>
      </a:lt2>
      <a:accent1>
        <a:srgbClr val="F99D31"/>
      </a:accent1>
      <a:accent2>
        <a:srgbClr val="00A0A5"/>
      </a:accent2>
      <a:accent3>
        <a:srgbClr val="FFFFFF"/>
      </a:accent3>
      <a:accent4>
        <a:srgbClr val="000000"/>
      </a:accent4>
      <a:accent5>
        <a:srgbClr val="FBCCAD"/>
      </a:accent5>
      <a:accent6>
        <a:srgbClr val="009195"/>
      </a:accent6>
      <a:hlink>
        <a:srgbClr val="92C83E"/>
      </a:hlink>
      <a:folHlink>
        <a:srgbClr val="00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949C"/>
        </a:dk2>
        <a:lt2>
          <a:srgbClr val="EEECE1"/>
        </a:lt2>
        <a:accent1>
          <a:srgbClr val="00949C"/>
        </a:accent1>
        <a:accent2>
          <a:srgbClr val="CE7106"/>
        </a:accent2>
        <a:accent3>
          <a:srgbClr val="FFFFFF"/>
        </a:accent3>
        <a:accent4>
          <a:srgbClr val="000000"/>
        </a:accent4>
        <a:accent5>
          <a:srgbClr val="AAC8CB"/>
        </a:accent5>
        <a:accent6>
          <a:srgbClr val="BA6605"/>
        </a:accent6>
        <a:hlink>
          <a:srgbClr val="00676C"/>
        </a:hlink>
        <a:folHlink>
          <a:srgbClr val="0083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92C82A"/>
        </a:dk2>
        <a:lt2>
          <a:srgbClr val="4D4D4D"/>
        </a:lt2>
        <a:accent1>
          <a:srgbClr val="F99D31"/>
        </a:accent1>
        <a:accent2>
          <a:srgbClr val="00A0A5"/>
        </a:accent2>
        <a:accent3>
          <a:srgbClr val="FFFFFF"/>
        </a:accent3>
        <a:accent4>
          <a:srgbClr val="000000"/>
        </a:accent4>
        <a:accent5>
          <a:srgbClr val="FBCCAD"/>
        </a:accent5>
        <a:accent6>
          <a:srgbClr val="009195"/>
        </a:accent6>
        <a:hlink>
          <a:srgbClr val="00676C"/>
        </a:hlink>
        <a:folHlink>
          <a:srgbClr val="ADD5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92C82A"/>
        </a:dk2>
        <a:lt2>
          <a:srgbClr val="4D4D4D"/>
        </a:lt2>
        <a:accent1>
          <a:srgbClr val="F99D31"/>
        </a:accent1>
        <a:accent2>
          <a:srgbClr val="00A0A5"/>
        </a:accent2>
        <a:accent3>
          <a:srgbClr val="FFFFFF"/>
        </a:accent3>
        <a:accent4>
          <a:srgbClr val="000000"/>
        </a:accent4>
        <a:accent5>
          <a:srgbClr val="FBCCAD"/>
        </a:accent5>
        <a:accent6>
          <a:srgbClr val="009195"/>
        </a:accent6>
        <a:hlink>
          <a:srgbClr val="92C83E"/>
        </a:hlink>
        <a:folHlink>
          <a:srgbClr val="0077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2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3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8F69C9385DD45822B727DB133C28A" ma:contentTypeVersion="11" ma:contentTypeDescription="Create a new document." ma:contentTypeScope="" ma:versionID="c691fbf7b82ebb8cfcd3f5b68ed52e0f">
  <xsd:schema xmlns:xsd="http://www.w3.org/2001/XMLSchema" xmlns:xs="http://www.w3.org/2001/XMLSchema" xmlns:p="http://schemas.microsoft.com/office/2006/metadata/properties" xmlns:ns2="28546ee9-745d-4663-b3ed-3bedda5423a4" xmlns:ns3="4f5f3c28-0683-4290-b0a1-cfaf904c725c" targetNamespace="http://schemas.microsoft.com/office/2006/metadata/properties" ma:root="true" ma:fieldsID="885aa332f2336b21d5041c7b6857cf0f" ns2:_="" ns3:_="">
    <xsd:import namespace="28546ee9-745d-4663-b3ed-3bedda5423a4"/>
    <xsd:import namespace="4f5f3c28-0683-4290-b0a1-cfaf904c72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46ee9-745d-4663-b3ed-3bedda542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f3c28-0683-4290-b0a1-cfaf904c72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000766-EBA2-45AD-8259-83428F4DAC21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f5f3c28-0683-4290-b0a1-cfaf904c725c"/>
    <ds:schemaRef ds:uri="28546ee9-745d-4663-b3ed-3bedda5423a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95A1D5-8C7D-4C19-9CE5-C0BE02DB7A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3D9860-F483-4BA3-823C-1699B7674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46ee9-745d-4663-b3ed-3bedda5423a4"/>
    <ds:schemaRef ds:uri="4f5f3c28-0683-4290-b0a1-cfaf904c7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PPT Template</Template>
  <TotalTime>1053</TotalTime>
  <Words>759</Words>
  <Application>Microsoft Office PowerPoint</Application>
  <PresentationFormat>On-screen Show (4:3)</PresentationFormat>
  <Paragraphs>138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Times New Roman</vt:lpstr>
      <vt:lpstr>WPZ template Standard</vt:lpstr>
      <vt:lpstr> Wild Wise: Coexisting with Carnivores</vt:lpstr>
      <vt:lpstr>What is Coexisting with Carnivores?</vt:lpstr>
      <vt:lpstr>PowerPoint Presentation</vt:lpstr>
      <vt:lpstr>What is a carnivore?</vt:lpstr>
      <vt:lpstr>PowerPoint Presentation</vt:lpstr>
      <vt:lpstr>PowerPoint Presentation</vt:lpstr>
      <vt:lpstr>What is special about Carnivora?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will you do during the  Wild Wise: Coexisting with Carnivores program? </vt:lpstr>
      <vt:lpstr>Conduct Scientific Research</vt:lpstr>
      <vt:lpstr>Educate Your Community</vt:lpstr>
      <vt:lpstr>E1: Carnivore Community Mapping</vt:lpstr>
      <vt:lpstr>Objective</vt:lpstr>
      <vt:lpstr>Key Term</vt:lpstr>
      <vt:lpstr>What natural and designed resources do you see?</vt:lpstr>
      <vt:lpstr>Can you identify those (or other) resources on this map?</vt:lpstr>
      <vt:lpstr>Make a Carnivore Community Map</vt:lpstr>
      <vt:lpstr>Make a Carnivore Community Map</vt:lpstr>
      <vt:lpstr>Make a Carnivore Community Map</vt:lpstr>
      <vt:lpstr>Make a Carnivore Community Map</vt:lpstr>
    </vt:vector>
  </TitlesOfParts>
  <Company>Woodland Park Zoo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Coexisting with Carnivores Community Event</dc:title>
  <dc:creator>Alicia Highland;Logan Lauren</dc:creator>
  <cp:lastModifiedBy>Logan Lauren</cp:lastModifiedBy>
  <cp:revision>88</cp:revision>
  <dcterms:created xsi:type="dcterms:W3CDTF">2017-06-12T16:32:49Z</dcterms:created>
  <dcterms:modified xsi:type="dcterms:W3CDTF">2020-02-12T23:58:01Z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0x01010054E8F69C9385DD45822B727DB133C28A</vt:lpwstr>
  </property>
</Properties>
</file>