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1" r:id="rId3"/>
    <p:sldId id="303" r:id="rId4"/>
    <p:sldId id="304" r:id="rId5"/>
    <p:sldId id="327" r:id="rId6"/>
    <p:sldId id="305" r:id="rId7"/>
    <p:sldId id="306" r:id="rId8"/>
    <p:sldId id="296" r:id="rId9"/>
    <p:sldId id="297" r:id="rId10"/>
    <p:sldId id="298" r:id="rId11"/>
    <p:sldId id="299" r:id="rId12"/>
    <p:sldId id="300" r:id="rId13"/>
    <p:sldId id="302" r:id="rId14"/>
    <p:sldId id="301" r:id="rId15"/>
    <p:sldId id="307" r:id="rId16"/>
    <p:sldId id="308" r:id="rId17"/>
    <p:sldId id="309" r:id="rId18"/>
    <p:sldId id="310" r:id="rId19"/>
    <p:sldId id="311" r:id="rId20"/>
    <p:sldId id="312" r:id="rId21"/>
    <p:sldId id="313" r:id="rId22"/>
    <p:sldId id="314" r:id="rId23"/>
    <p:sldId id="315" r:id="rId24"/>
    <p:sldId id="316" r:id="rId25"/>
    <p:sldId id="317" r:id="rId26"/>
    <p:sldId id="325" r:id="rId27"/>
    <p:sldId id="318" r:id="rId28"/>
    <p:sldId id="319" r:id="rId29"/>
    <p:sldId id="320" r:id="rId30"/>
    <p:sldId id="321" r:id="rId31"/>
    <p:sldId id="322" r:id="rId32"/>
    <p:sldId id="328" r:id="rId33"/>
    <p:sldId id="324" r:id="rId34"/>
    <p:sldId id="292" r:id="rId35"/>
    <p:sldId id="26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2" charset="0"/>
        <a:ea typeface="Arial" pitchFamily="-32" charset="0"/>
        <a:cs typeface="Arial" pitchFamily="-32" charset="0"/>
      </a:defRPr>
    </a:lvl1pPr>
    <a:lvl2pPr marL="4572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2pPr>
    <a:lvl3pPr marL="9144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3pPr>
    <a:lvl4pPr marL="13716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4pPr>
    <a:lvl5pPr marL="18288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5pPr>
    <a:lvl6pPr marL="2286000" algn="l" defTabSz="457200" rtl="0" eaLnBrk="1" latinLnBrk="0" hangingPunct="1">
      <a:defRPr kern="1200">
        <a:solidFill>
          <a:schemeClr val="tx1"/>
        </a:solidFill>
        <a:latin typeface="Arial" pitchFamily="-32" charset="0"/>
        <a:ea typeface="Arial" pitchFamily="-32" charset="0"/>
        <a:cs typeface="Arial" pitchFamily="-32" charset="0"/>
      </a:defRPr>
    </a:lvl6pPr>
    <a:lvl7pPr marL="2743200" algn="l" defTabSz="457200" rtl="0" eaLnBrk="1" latinLnBrk="0" hangingPunct="1">
      <a:defRPr kern="1200">
        <a:solidFill>
          <a:schemeClr val="tx1"/>
        </a:solidFill>
        <a:latin typeface="Arial" pitchFamily="-32" charset="0"/>
        <a:ea typeface="Arial" pitchFamily="-32" charset="0"/>
        <a:cs typeface="Arial" pitchFamily="-32" charset="0"/>
      </a:defRPr>
    </a:lvl7pPr>
    <a:lvl8pPr marL="3200400" algn="l" defTabSz="457200" rtl="0" eaLnBrk="1" latinLnBrk="0" hangingPunct="1">
      <a:defRPr kern="1200">
        <a:solidFill>
          <a:schemeClr val="tx1"/>
        </a:solidFill>
        <a:latin typeface="Arial" pitchFamily="-32" charset="0"/>
        <a:ea typeface="Arial" pitchFamily="-32" charset="0"/>
        <a:cs typeface="Arial" pitchFamily="-32" charset="0"/>
      </a:defRPr>
    </a:lvl8pPr>
    <a:lvl9pPr marL="3657600" algn="l" defTabSz="457200" rtl="0" eaLnBrk="1" latinLnBrk="0" hangingPunct="1">
      <a:defRPr kern="1200">
        <a:solidFill>
          <a:schemeClr val="tx1"/>
        </a:solidFill>
        <a:latin typeface="Arial"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620E75E-CE84-4F64-BBBB-F86B6E4F3DD1}" type="datetimeFigureOut">
              <a:rPr lang="en-US"/>
              <a:pPr/>
              <a:t>3/26/2014</a:t>
            </a:fld>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924189-6305-455F-AD07-7E473BF5461F}" type="slidenum">
              <a:rPr lang="en-US"/>
              <a:pPr/>
              <a:t>‹#›</a:t>
            </a:fld>
            <a:endParaRPr lang="en-US"/>
          </a:p>
        </p:txBody>
      </p:sp>
    </p:spTree>
    <p:extLst>
      <p:ext uri="{BB962C8B-B14F-4D97-AF65-F5344CB8AC3E}">
        <p14:creationId xmlns:p14="http://schemas.microsoft.com/office/powerpoint/2010/main" val="195648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a:latin typeface="Calibri"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latin typeface="Calibri"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24189-6305-455F-AD07-7E473BF5461F}" type="slidenum">
              <a:rPr lang="en-US" smtClean="0"/>
              <a:pPr/>
              <a:t>4</a:t>
            </a:fld>
            <a:endParaRPr lang="en-US"/>
          </a:p>
        </p:txBody>
      </p:sp>
    </p:spTree>
    <p:extLst>
      <p:ext uri="{BB962C8B-B14F-4D97-AF65-F5344CB8AC3E}">
        <p14:creationId xmlns:p14="http://schemas.microsoft.com/office/powerpoint/2010/main" val="265992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latin typeface="Calibri"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5025" y="677863"/>
            <a:ext cx="1292225" cy="1260475"/>
          </a:xfrm>
          <a:prstGeom prst="rect">
            <a:avLst/>
          </a:prstGeom>
          <a:noFill/>
          <a:ln w="9525">
            <a:noFill/>
            <a:miter lim="800000"/>
            <a:headEnd/>
            <a:tailEnd/>
          </a:ln>
        </p:spPr>
      </p:pic>
      <p:sp>
        <p:nvSpPr>
          <p:cNvPr id="27650" name="Title Placeholder 1"/>
          <p:cNvSpPr>
            <a:spLocks noGrp="1"/>
          </p:cNvSpPr>
          <p:nvPr>
            <p:ph type="ctrTitle"/>
          </p:nvPr>
        </p:nvSpPr>
        <p:spPr>
          <a:xfrm>
            <a:off x="685800" y="2130425"/>
            <a:ext cx="7772400" cy="1470025"/>
          </a:xfrm>
          <a:ln/>
        </p:spPr>
        <p:txBody>
          <a:bodyPr/>
          <a:lstStyle>
            <a:lvl1pPr marL="0" indent="0">
              <a:defRPr sz="3600" b="1" smtClean="0">
                <a:solidFill>
                  <a:schemeClr val="tx1"/>
                </a:solidFill>
              </a:defRPr>
            </a:lvl1pPr>
          </a:lstStyle>
          <a:p>
            <a:r>
              <a:rPr lang="en-US" smtClean="0"/>
              <a:t>Click to edit Master title style</a:t>
            </a:r>
          </a:p>
        </p:txBody>
      </p:sp>
      <p:sp>
        <p:nvSpPr>
          <p:cNvPr id="27651" name="Text Placeholder 2"/>
          <p:cNvSpPr>
            <a:spLocks noGrp="1"/>
          </p:cNvSpPr>
          <p:nvPr>
            <p:ph type="subTitle" idx="1"/>
          </p:nvPr>
        </p:nvSpPr>
        <p:spPr>
          <a:xfrm>
            <a:off x="714375" y="3543300"/>
            <a:ext cx="7715250" cy="1597025"/>
          </a:xfrm>
        </p:spPr>
        <p:txBody>
          <a:bodyPr/>
          <a:lstStyle>
            <a:lvl1pPr marL="0" indent="0">
              <a:buFont typeface="Arial" charset="0"/>
              <a:buNone/>
              <a:defRPr sz="16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solidFill>
                  <a:schemeClr val="tx1"/>
                </a:solidFill>
              </a:defRPr>
            </a:lvl1pPr>
          </a:lstStyle>
          <a:p>
            <a:fld id="{69845620-EE47-4BED-AF4F-7E01B4D9C853}" type="datetimeFigureOut">
              <a:rPr lang="en-US"/>
              <a:pPr/>
              <a:t>3/26/2014</a:t>
            </a:fld>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a:solidFill>
                  <a:schemeClr val="tx1"/>
                </a:solidFill>
              </a:defRPr>
            </a:lvl1pPr>
          </a:lstStyle>
          <a:p>
            <a:fld id="{1C749241-E597-4DB9-BA63-5E634FFBB89C}"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1ADB29A-36A0-4C5D-B9DB-F4080052032E}" type="datetimeFigureOut">
              <a:rPr lang="en-US"/>
              <a:pPr/>
              <a:t>3/26/2014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07C791-E8A8-4913-84B4-8A9BE9CEA3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glin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pic>
        <p:nvPicPr>
          <p:cNvPr id="3" name="Picture 9" descr="campaign theme stacked.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3525" y="2374900"/>
            <a:ext cx="6054725" cy="1409700"/>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solidFill>
                  <a:schemeClr val="tx1"/>
                </a:solidFill>
              </a:defRPr>
            </a:lvl1pPr>
          </a:lstStyle>
          <a:p>
            <a:fld id="{6F1B8459-EC75-4C38-BD88-CEEB173E8DD0}" type="datetimeFigureOut">
              <a:rPr lang="en-US"/>
              <a:pPr/>
              <a:t>3/26/2014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5CBEF54-DE81-431F-A8A3-491CC8FA2E96}"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09B7C4E-BAB6-4D24-A286-01B1D33FB82D}" type="slidenum">
              <a:rPr lang="en-US"/>
              <a:pPr/>
              <a:t>‹#›</a:t>
            </a:fld>
            <a:endParaRPr lang="en-US"/>
          </a:p>
        </p:txBody>
      </p:sp>
    </p:spTree>
    <p:extLst>
      <p:ext uri="{BB962C8B-B14F-4D97-AF65-F5344CB8AC3E}">
        <p14:creationId xmlns:p14="http://schemas.microsoft.com/office/powerpoint/2010/main" val="28164654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379970"/>
            <a:ext cx="7807325" cy="484187"/>
          </a:xfrm>
        </p:spPr>
        <p:txBody>
          <a:bodyPr/>
          <a:lstStyle>
            <a:lvl1pPr>
              <a:defRPr sz="32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3/26/2014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75B8A-AC40-44AA-998A-7D67178DA5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BE93AF5E-294A-4F92-9BAC-B6070522C11C}" type="datetimeFigureOut">
              <a:rPr lang="en-US"/>
              <a:pPr/>
              <a:t>3/26/2014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50657F48-65E4-4BE4-9A06-9C4BA2E5BB9C}"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6D85E9B6-BD19-4478-A1EF-8202C17C9DAC}" type="datetimeFigureOut">
              <a:rPr lang="en-US"/>
              <a:pPr/>
              <a:t>3/26/2014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6CD0F617-14A5-4F7C-869E-8CD27A23ADC9}"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DA0E85F5-AC06-4C52-9A33-AB92CC96A974}" type="datetimeFigureOut">
              <a:rPr lang="en-US"/>
              <a:pPr/>
              <a:t>3/26/2014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A7D13687-BB86-4812-9CAC-B8055DED1B2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D7A0D7-38CF-4461-B457-48980ABA6264}" type="datetimeFigureOut">
              <a:rPr lang="en-US"/>
              <a:pPr/>
              <a:t>3/26/2014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79CCF4-49FF-4AEA-9D1A-854D5A75D8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61938" y="304799"/>
            <a:ext cx="78914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3/26/2014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62CC0F-DFFE-485B-9D55-96280D86EB1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938" y="304799"/>
            <a:ext cx="77390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9133F89-D0DF-4B82-BAEF-7E35A1039196}" type="datetimeFigureOut">
              <a:rPr lang="en-US"/>
              <a:pPr/>
              <a:t>3/26/2014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CBFAF8D-6C0F-4697-A1D3-3A2B942047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937" y="211668"/>
            <a:ext cx="7807325" cy="509058"/>
          </a:xfrm>
          <a:noFill/>
          <a:ln>
            <a:noFill/>
          </a:ln>
          <a:extLst/>
        </p:spPr>
        <p:txBody>
          <a:bodyPr/>
          <a:lstStyle>
            <a:lvl1pPr>
              <a:defRPr lang="en-US" sz="2000">
                <a:solidFill>
                  <a:schemeClr val="tx1"/>
                </a:solidFill>
              </a:defRPr>
            </a:lvl1pPr>
          </a:lstStyle>
          <a:p>
            <a:pPr lvl="0"/>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6CE90FD-388A-4FAD-BE58-A13692E9809D}" type="datetimeFigureOut">
              <a:rPr lang="en-US"/>
              <a:pPr/>
              <a:t>3/26/2014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22D76C-ACEC-4CAE-8A18-EE2FDA36E2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46063" y="236538"/>
            <a:ext cx="7823200" cy="434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23900" y="1728788"/>
            <a:ext cx="7696200" cy="447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13976CF4-515D-4020-9E55-87DB320D703B}" type="datetimeFigureOut">
              <a:rPr lang="en-US"/>
              <a:pPr/>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820EB289-7853-4068-8B98-6D6CF4BE039D}" type="slidenum">
              <a:rPr lang="en-US"/>
              <a:pPr/>
              <a:t>‹#›</a:t>
            </a:fld>
            <a:endParaRPr lang="en-US"/>
          </a:p>
        </p:txBody>
      </p:sp>
      <p:sp>
        <p:nvSpPr>
          <p:cNvPr id="7" name="Rectangle 6"/>
          <p:cNvSpPr/>
          <p:nvPr/>
        </p:nvSpPr>
        <p:spPr>
          <a:xfrm>
            <a:off x="0" y="0"/>
            <a:ext cx="9144000" cy="112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32" charset="0"/>
              <a:cs typeface="Arial" pitchFamily="-32" charset="0"/>
            </a:endParaRPr>
          </a:p>
        </p:txBody>
      </p:sp>
      <p:pic>
        <p:nvPicPr>
          <p:cNvPr id="3080" name="Picture 1"/>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53" r:id="rId2"/>
    <p:sldLayoutId id="2147483760" r:id="rId3"/>
    <p:sldLayoutId id="2147483761" r:id="rId4"/>
    <p:sldLayoutId id="2147483762" r:id="rId5"/>
    <p:sldLayoutId id="2147483754" r:id="rId6"/>
    <p:sldLayoutId id="2147483755" r:id="rId7"/>
    <p:sldLayoutId id="2147483756" r:id="rId8"/>
    <p:sldLayoutId id="2147483757" r:id="rId9"/>
    <p:sldLayoutId id="2147483758" r:id="rId10"/>
    <p:sldLayoutId id="2147483763" r:id="rId11"/>
    <p:sldLayoutId id="2147483764" r:id="rId12"/>
  </p:sldLayoutIdLst>
  <p:transition>
    <p:fade/>
  </p:transition>
  <p:txStyles>
    <p:title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1/16/Daune_down_feather.jpg"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0.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p:cNvSpPr>
          <p:nvPr>
            <p:ph type="ctrTitle"/>
          </p:nvPr>
        </p:nvSpPr>
        <p:spPr/>
        <p:txBody>
          <a:bodyPr/>
          <a:lstStyle/>
          <a:p>
            <a:pPr eaLnBrk="1" hangingPunct="1"/>
            <a:r>
              <a:rPr lang="en-US" dirty="0" smtClean="0"/>
              <a:t>Bird Basics</a:t>
            </a:r>
            <a:endParaRPr lang="en-US" dirty="0"/>
          </a:p>
        </p:txBody>
      </p:sp>
      <p:sp>
        <p:nvSpPr>
          <p:cNvPr id="9219" name="Rectangle 8"/>
          <p:cNvSpPr>
            <a:spLocks noGrp="1"/>
          </p:cNvSpPr>
          <p:nvPr>
            <p:ph type="subTitle" idx="1"/>
          </p:nvPr>
        </p:nvSpPr>
        <p:spPr/>
        <p:txBody>
          <a:bodyPr/>
          <a:lstStyle/>
          <a:p>
            <a:pPr eaLnBrk="1" hangingPunct="1">
              <a:buFont typeface="Arial" pitchFamily="-32" charset="0"/>
              <a:buNone/>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5" name="Picture 15" descr="2007-05-30RHawk030SnowyOwlADJ"/>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7919" y="4166150"/>
            <a:ext cx="4064049" cy="2702537"/>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
          <p:cNvSpPr>
            <a:spLocks noChangeArrowheads="1"/>
          </p:cNvSpPr>
          <p:nvPr/>
        </p:nvSpPr>
        <p:spPr bwMode="auto">
          <a:xfrm>
            <a:off x="76200" y="1124926"/>
            <a:ext cx="457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Aft>
                <a:spcPct val="25000"/>
              </a:spcAft>
              <a:buFont typeface="Arial" pitchFamily="34" charset="0"/>
              <a:buChar char="•"/>
            </a:pPr>
            <a:r>
              <a:rPr lang="en-US" sz="2400" b="1" dirty="0"/>
              <a:t>Modified reptilian scales</a:t>
            </a:r>
          </a:p>
          <a:p>
            <a:pPr marL="342900" indent="-342900">
              <a:spcAft>
                <a:spcPct val="25000"/>
              </a:spcAft>
              <a:buFont typeface="Arial" pitchFamily="34" charset="0"/>
              <a:buChar char="•"/>
            </a:pPr>
            <a:r>
              <a:rPr lang="en-US" sz="2400" b="1" dirty="0"/>
              <a:t>More effective for flight than </a:t>
            </a:r>
            <a:r>
              <a:rPr lang="en-US" sz="2400" b="1" dirty="0" err="1"/>
              <a:t>patagium</a:t>
            </a:r>
            <a:r>
              <a:rPr lang="en-US" sz="2400" b="1" dirty="0"/>
              <a:t> </a:t>
            </a:r>
            <a:endParaRPr lang="en-US" sz="2400" dirty="0"/>
          </a:p>
          <a:p>
            <a:pPr marL="342900" indent="-342900">
              <a:spcAft>
                <a:spcPct val="25000"/>
              </a:spcAft>
              <a:buFont typeface="Arial" pitchFamily="34" charset="0"/>
              <a:buChar char="•"/>
            </a:pPr>
            <a:r>
              <a:rPr lang="en-US" sz="2400" b="1" dirty="0"/>
              <a:t>Conserve body heat</a:t>
            </a:r>
          </a:p>
          <a:p>
            <a:pPr marL="342900" indent="-342900">
              <a:spcAft>
                <a:spcPct val="25000"/>
              </a:spcAft>
              <a:buFont typeface="Arial" pitchFamily="34" charset="0"/>
              <a:buChar char="•"/>
            </a:pPr>
            <a:r>
              <a:rPr lang="en-US" sz="2400" b="1" dirty="0"/>
              <a:t>Help “waterproof” birds</a:t>
            </a:r>
          </a:p>
          <a:p>
            <a:pPr marL="342900" indent="-342900">
              <a:spcAft>
                <a:spcPct val="25000"/>
              </a:spcAft>
              <a:buFont typeface="Arial" pitchFamily="34" charset="0"/>
              <a:buChar char="•"/>
            </a:pPr>
            <a:r>
              <a:rPr lang="en-US" sz="2400" b="1" dirty="0"/>
              <a:t>Aid in courtship or camouflage displays</a:t>
            </a:r>
            <a:endParaRPr lang="en-US" sz="2400" dirty="0"/>
          </a:p>
        </p:txBody>
      </p:sp>
      <p:pic>
        <p:nvPicPr>
          <p:cNvPr id="5133" name="Picture 13" descr="2009-04-07RHawk460PenguinInt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8832" y="1107709"/>
            <a:ext cx="3845168" cy="5767753"/>
          </a:xfrm>
          <a:prstGeom prst="rect">
            <a:avLst/>
          </a:prstGeom>
          <a:noFill/>
          <a:extLst>
            <a:ext uri="{909E8E84-426E-40DD-AFC4-6F175D3DCCD1}">
              <a14:hiddenFill xmlns:a14="http://schemas.microsoft.com/office/drawing/2010/main">
                <a:solidFill>
                  <a:srgbClr val="FFFFFF"/>
                </a:solidFill>
              </a14:hiddenFill>
            </a:ext>
          </a:extLst>
        </p:spPr>
      </p:pic>
      <p:sp>
        <p:nvSpPr>
          <p:cNvPr id="5138" name="Text Box 18"/>
          <p:cNvSpPr txBox="1">
            <a:spLocks noChangeArrowheads="1"/>
          </p:cNvSpPr>
          <p:nvPr/>
        </p:nvSpPr>
        <p:spPr bwMode="auto">
          <a:xfrm>
            <a:off x="5509845" y="6538913"/>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rPr>
              <a:t>Humboldt penguins</a:t>
            </a:r>
          </a:p>
        </p:txBody>
      </p:sp>
      <p:sp>
        <p:nvSpPr>
          <p:cNvPr id="5139" name="Text Box 19"/>
          <p:cNvSpPr txBox="1">
            <a:spLocks noChangeArrowheads="1"/>
          </p:cNvSpPr>
          <p:nvPr/>
        </p:nvSpPr>
        <p:spPr bwMode="auto">
          <a:xfrm>
            <a:off x="3006969" y="4139089"/>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99CCFF"/>
                </a:solidFill>
                <a:effectLst>
                  <a:outerShdw blurRad="38100" dist="38100" dir="2700000" algn="tl">
                    <a:srgbClr val="000000"/>
                  </a:outerShdw>
                </a:effectLst>
              </a:rPr>
              <a:t>Snowy owls</a:t>
            </a:r>
          </a:p>
        </p:txBody>
      </p:sp>
      <p:sp>
        <p:nvSpPr>
          <p:cNvPr id="9" name="Rectangle 2"/>
          <p:cNvSpPr>
            <a:spLocks noGrp="1" noChangeArrowheads="1"/>
          </p:cNvSpPr>
          <p:nvPr>
            <p:ph type="title"/>
          </p:nvPr>
        </p:nvSpPr>
        <p:spPr>
          <a:xfrm>
            <a:off x="269631" y="281354"/>
            <a:ext cx="8229600" cy="6096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sz="3200" dirty="0" smtClean="0">
                <a:solidFill>
                  <a:schemeClr val="tx1"/>
                </a:solidFill>
                <a:latin typeface="+mn-lt"/>
              </a:rPr>
              <a:t>Importance of Feathers</a:t>
            </a:r>
            <a:endParaRPr lang="en-US" sz="3200" dirty="0">
              <a:solidFill>
                <a:schemeClr val="tx1"/>
              </a:solidFill>
              <a:latin typeface="+mn-lt"/>
            </a:endParaRPr>
          </a:p>
        </p:txBody>
      </p:sp>
    </p:spTree>
    <p:extLst>
      <p:ext uri="{BB962C8B-B14F-4D97-AF65-F5344CB8AC3E}">
        <p14:creationId xmlns:p14="http://schemas.microsoft.com/office/powerpoint/2010/main" val="482676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_1975rt2copy"/>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93"/>
          <a:stretch>
            <a:fillRect/>
          </a:stretch>
        </p:blipFill>
        <p:spPr bwMode="auto">
          <a:xfrm>
            <a:off x="5565043" y="1118934"/>
            <a:ext cx="3407852" cy="5742123"/>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DDow__MG_2661rt2copycrop"/>
          <p:cNvPicPr>
            <a:picLocks noChangeAspect="1" noChangeArrowheads="1"/>
          </p:cNvPicPr>
          <p:nvPr/>
        </p:nvPicPr>
        <p:blipFill>
          <a:blip r:embed="rId4" cstate="email">
            <a:lum contrast="12000"/>
            <a:extLst>
              <a:ext uri="{28A0092B-C50C-407E-A947-70E740481C1C}">
                <a14:useLocalDpi xmlns:a14="http://schemas.microsoft.com/office/drawing/2010/main"/>
              </a:ext>
            </a:extLst>
          </a:blip>
          <a:srcRect/>
          <a:stretch>
            <a:fillRect/>
          </a:stretch>
        </p:blipFill>
        <p:spPr bwMode="auto">
          <a:xfrm>
            <a:off x="344551" y="1132187"/>
            <a:ext cx="4794511" cy="5739065"/>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5715000"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effectLst>
                  <a:outerShdw blurRad="38100" dist="38100" dir="2700000" algn="tl">
                    <a:srgbClr val="000000"/>
                  </a:outerShdw>
                </a:effectLst>
              </a:rPr>
              <a:t>Bald eagle</a:t>
            </a:r>
          </a:p>
        </p:txBody>
      </p:sp>
      <p:sp>
        <p:nvSpPr>
          <p:cNvPr id="46088" name="Text Box 8"/>
          <p:cNvSpPr txBox="1">
            <a:spLocks noChangeArrowheads="1"/>
          </p:cNvSpPr>
          <p:nvPr/>
        </p:nvSpPr>
        <p:spPr bwMode="auto">
          <a:xfrm>
            <a:off x="357804" y="652145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Malayan great </a:t>
            </a:r>
            <a:r>
              <a:rPr lang="en-US" sz="1400" b="1" dirty="0" err="1">
                <a:solidFill>
                  <a:srgbClr val="99CCFF"/>
                </a:solidFill>
                <a:effectLst>
                  <a:outerShdw blurRad="38100" dist="38100" dir="2700000" algn="tl">
                    <a:srgbClr val="000000"/>
                  </a:outerShdw>
                </a:effectLst>
              </a:rPr>
              <a:t>argus</a:t>
            </a:r>
            <a:r>
              <a:rPr lang="en-US" sz="1400" b="1" dirty="0">
                <a:solidFill>
                  <a:srgbClr val="99CCFF"/>
                </a:solidFill>
                <a:effectLst>
                  <a:outerShdw blurRad="38100" dist="38100" dir="2700000" algn="tl">
                    <a:srgbClr val="000000"/>
                  </a:outerShdw>
                </a:effectLst>
              </a:rPr>
              <a:t> pheasant</a:t>
            </a:r>
          </a:p>
        </p:txBody>
      </p:sp>
      <p:sp>
        <p:nvSpPr>
          <p:cNvPr id="7" name="Rectangle 2"/>
          <p:cNvSpPr txBox="1">
            <a:spLocks noChangeArrowheads="1"/>
          </p:cNvSpPr>
          <p:nvPr/>
        </p:nvSpPr>
        <p:spPr>
          <a:xfrm>
            <a:off x="269631" y="281354"/>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pPr eaLnBrk="1" hangingPunct="1"/>
            <a:r>
              <a:rPr lang="en-US" sz="3200" dirty="0" smtClean="0">
                <a:solidFill>
                  <a:schemeClr val="tx1"/>
                </a:solidFill>
                <a:latin typeface="+mn-lt"/>
              </a:rPr>
              <a:t>Importance of Feathers</a:t>
            </a:r>
            <a:endParaRPr lang="en-US" sz="3200" dirty="0">
              <a:solidFill>
                <a:schemeClr val="tx1"/>
              </a:solidFill>
              <a:latin typeface="+mn-lt"/>
            </a:endParaRPr>
          </a:p>
        </p:txBody>
      </p:sp>
    </p:spTree>
    <p:extLst>
      <p:ext uri="{BB962C8B-B14F-4D97-AF65-F5344CB8AC3E}">
        <p14:creationId xmlns:p14="http://schemas.microsoft.com/office/powerpoint/2010/main" val="198515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79450"/>
            <a:ext cx="60960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descr="Image:Daune down feather.jpg">
            <a:hlinkClick r:id="rId3"/>
          </p:cNvPr>
          <p:cNvPicPr>
            <a:picLocks noChangeAspect="1" noChangeArrowheads="1"/>
          </p:cNvPicPr>
          <p:nvPr/>
        </p:nvPicPr>
        <p:blipFill>
          <a:blip r:embed="rId4" cstate="email">
            <a:lum bright="18000" contrast="36000"/>
            <a:extLst>
              <a:ext uri="{28A0092B-C50C-407E-A947-70E740481C1C}">
                <a14:useLocalDpi xmlns:a14="http://schemas.microsoft.com/office/drawing/2010/main"/>
              </a:ext>
            </a:extLst>
          </a:blip>
          <a:srcRect/>
          <a:stretch>
            <a:fillRect/>
          </a:stretch>
        </p:blipFill>
        <p:spPr bwMode="auto">
          <a:xfrm>
            <a:off x="5867400" y="4675188"/>
            <a:ext cx="3276600" cy="2182812"/>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0" y="0"/>
            <a:ext cx="6096000" cy="4114800"/>
          </a:xfrm>
        </p:spPr>
        <p:txBody>
          <a:bodyPr/>
          <a:lstStyle/>
          <a:p>
            <a:pPr marL="0" indent="0">
              <a:buFont typeface="Wingdings" pitchFamily="2" charset="2"/>
              <a:buNone/>
              <a:tabLst>
                <a:tab pos="344488" algn="l"/>
              </a:tabLst>
            </a:pPr>
            <a:r>
              <a:rPr lang="en-US" sz="3200" dirty="0" smtClean="0"/>
              <a:t> Two Main Types </a:t>
            </a:r>
            <a:r>
              <a:rPr lang="en-US" sz="3200" dirty="0"/>
              <a:t>of </a:t>
            </a:r>
            <a:r>
              <a:rPr lang="en-US" sz="3200" dirty="0" smtClean="0"/>
              <a:t>Feathers</a:t>
            </a:r>
            <a:endParaRPr lang="en-US" sz="3200" dirty="0"/>
          </a:p>
        </p:txBody>
      </p:sp>
      <p:pic>
        <p:nvPicPr>
          <p:cNvPr id="10244" name="Picture 4" descr="Image:FeatherLocki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191000"/>
            <a:ext cx="609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Image:Parts of feather modifie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00763" y="0"/>
            <a:ext cx="3043237" cy="3048000"/>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6096000" y="2971800"/>
            <a:ext cx="3048000"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FontTx/>
              <a:buAutoNum type="arabicPeriod"/>
            </a:pPr>
            <a:r>
              <a:rPr lang="en-US"/>
              <a:t>Vane or blade</a:t>
            </a:r>
          </a:p>
          <a:p>
            <a:pPr marL="342900" indent="-342900">
              <a:buFontTx/>
              <a:buAutoNum type="arabicPeriod"/>
            </a:pPr>
            <a:r>
              <a:rPr lang="en-US"/>
              <a:t>Rachis </a:t>
            </a:r>
          </a:p>
          <a:p>
            <a:pPr marL="342900" indent="-342900">
              <a:buFontTx/>
              <a:buAutoNum type="arabicPeriod"/>
            </a:pPr>
            <a:r>
              <a:rPr lang="en-US"/>
              <a:t>Barb </a:t>
            </a:r>
          </a:p>
          <a:p>
            <a:pPr marL="342900" indent="-342900">
              <a:buFontTx/>
              <a:buAutoNum type="arabicPeriod"/>
            </a:pPr>
            <a:r>
              <a:rPr lang="en-US"/>
              <a:t>Afterfeather or aftershaft</a:t>
            </a:r>
          </a:p>
          <a:p>
            <a:pPr marL="342900" indent="-342900">
              <a:buFontTx/>
              <a:buAutoNum type="arabicPeriod"/>
            </a:pPr>
            <a:r>
              <a:rPr lang="en-US"/>
              <a:t>Calamus (hollow shaft)</a:t>
            </a:r>
          </a:p>
          <a:p>
            <a:pPr marL="342900" indent="-342900"/>
            <a:endParaRPr lang="en-US"/>
          </a:p>
        </p:txBody>
      </p:sp>
      <p:sp>
        <p:nvSpPr>
          <p:cNvPr id="10252" name="Text Box 12"/>
          <p:cNvSpPr txBox="1">
            <a:spLocks noChangeArrowheads="1"/>
          </p:cNvSpPr>
          <p:nvPr/>
        </p:nvSpPr>
        <p:spPr bwMode="auto">
          <a:xfrm>
            <a:off x="6096000" y="50800"/>
            <a:ext cx="1512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Contour feather</a:t>
            </a:r>
          </a:p>
        </p:txBody>
      </p:sp>
      <p:sp>
        <p:nvSpPr>
          <p:cNvPr id="10253" name="Text Box 13"/>
          <p:cNvSpPr txBox="1">
            <a:spLocks noChangeArrowheads="1"/>
          </p:cNvSpPr>
          <p:nvPr/>
        </p:nvSpPr>
        <p:spPr bwMode="auto">
          <a:xfrm>
            <a:off x="6096000" y="4724400"/>
            <a:ext cx="1306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Down feather</a:t>
            </a:r>
          </a:p>
        </p:txBody>
      </p:sp>
      <p:sp>
        <p:nvSpPr>
          <p:cNvPr id="10255" name="Text Box 15"/>
          <p:cNvSpPr txBox="1">
            <a:spLocks noChangeArrowheads="1"/>
          </p:cNvSpPr>
          <p:nvPr/>
        </p:nvSpPr>
        <p:spPr bwMode="auto">
          <a:xfrm>
            <a:off x="0" y="3886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effectLst>
                  <a:outerShdw blurRad="38100" dist="38100" dir="2700000" algn="tl">
                    <a:srgbClr val="000000"/>
                  </a:outerShdw>
                </a:effectLst>
              </a:rPr>
              <a:t>Great horned owl feathers</a:t>
            </a:r>
          </a:p>
        </p:txBody>
      </p:sp>
    </p:spTree>
    <p:extLst>
      <p:ext uri="{BB962C8B-B14F-4D97-AF65-F5344CB8AC3E}">
        <p14:creationId xmlns:p14="http://schemas.microsoft.com/office/powerpoint/2010/main" val="301379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p:cNvSpPr>
          <p:nvPr/>
        </p:nvSpPr>
        <p:spPr bwMode="auto">
          <a:xfrm>
            <a:off x="684213" y="1371600"/>
            <a:ext cx="7564437" cy="2752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2" charset="0"/>
              <a:buNone/>
            </a:pPr>
            <a:r>
              <a:rPr lang="en-US" sz="3600" dirty="0" smtClean="0"/>
              <a:t>BIRDS</a:t>
            </a:r>
          </a:p>
          <a:p>
            <a:pPr marL="0" indent="0" eaLnBrk="1" hangingPunct="1">
              <a:buFont typeface="Arial" pitchFamily="-32" charset="0"/>
              <a:buNone/>
            </a:pPr>
            <a:r>
              <a:rPr lang="en-US" sz="3600" dirty="0" smtClean="0"/>
              <a:t>Behavior and Reproduction</a:t>
            </a:r>
            <a:endParaRPr lang="en-US" sz="3600" dirty="0"/>
          </a:p>
        </p:txBody>
      </p:sp>
    </p:spTree>
    <p:extLst>
      <p:ext uri="{BB962C8B-B14F-4D97-AF65-F5344CB8AC3E}">
        <p14:creationId xmlns:p14="http://schemas.microsoft.com/office/powerpoint/2010/main" val="10578661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peacock - tail fann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643" y="1126747"/>
            <a:ext cx="7747680" cy="5810761"/>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ChangeArrowheads="1"/>
          </p:cNvSpPr>
          <p:nvPr/>
        </p:nvSpPr>
        <p:spPr bwMode="auto">
          <a:xfrm>
            <a:off x="978877" y="6444759"/>
            <a:ext cx="1787769" cy="3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400" b="1" dirty="0" smtClean="0">
                <a:solidFill>
                  <a:srgbClr val="99CCFF"/>
                </a:solidFill>
              </a:rPr>
              <a:t>Peacock </a:t>
            </a:r>
            <a:r>
              <a:rPr lang="en-US" sz="1400" b="1" dirty="0">
                <a:solidFill>
                  <a:srgbClr val="99CCFF"/>
                </a:solidFill>
              </a:rPr>
              <a:t>pheasant</a:t>
            </a:r>
            <a:endParaRPr lang="en-US" sz="3600" b="1" dirty="0">
              <a:solidFill>
                <a:srgbClr val="99CCFF"/>
              </a:solidFill>
            </a:endParaRPr>
          </a:p>
        </p:txBody>
      </p:sp>
      <p:sp>
        <p:nvSpPr>
          <p:cNvPr id="34819" name="Rectangle 3"/>
          <p:cNvSpPr>
            <a:spLocks noChangeArrowheads="1"/>
          </p:cNvSpPr>
          <p:nvPr/>
        </p:nvSpPr>
        <p:spPr bwMode="auto">
          <a:xfrm>
            <a:off x="0" y="685800"/>
            <a:ext cx="441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5425" indent="-225425">
              <a:lnSpc>
                <a:spcPct val="90000"/>
              </a:lnSpc>
              <a:spcBef>
                <a:spcPct val="25000"/>
              </a:spcBef>
              <a:buFontTx/>
              <a:buChar char="•"/>
            </a:pPr>
            <a:endParaRPr lang="en-US" sz="2600" b="1"/>
          </a:p>
        </p:txBody>
      </p:sp>
      <p:sp>
        <p:nvSpPr>
          <p:cNvPr id="5" name="Rectangle 2"/>
          <p:cNvSpPr txBox="1">
            <a:spLocks noChangeArrowheads="1"/>
          </p:cNvSpPr>
          <p:nvPr/>
        </p:nvSpPr>
        <p:spPr>
          <a:xfrm>
            <a:off x="269631" y="281354"/>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pPr eaLnBrk="1" hangingPunct="1"/>
            <a:r>
              <a:rPr lang="en-US" sz="3200" dirty="0" smtClean="0">
                <a:solidFill>
                  <a:schemeClr val="tx1"/>
                </a:solidFill>
                <a:latin typeface="+mn-lt"/>
              </a:rPr>
              <a:t>Breeding</a:t>
            </a:r>
            <a:endParaRPr lang="en-US" sz="3200" dirty="0">
              <a:solidFill>
                <a:schemeClr val="tx1"/>
              </a:solidFill>
              <a:latin typeface="+mn-lt"/>
            </a:endParaRPr>
          </a:p>
        </p:txBody>
      </p:sp>
    </p:spTree>
    <p:extLst>
      <p:ext uri="{BB962C8B-B14F-4D97-AF65-F5344CB8AC3E}">
        <p14:creationId xmlns:p14="http://schemas.microsoft.com/office/powerpoint/2010/main" val="324724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073426"/>
            <a:ext cx="9144000" cy="57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269631" y="281354"/>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pPr eaLnBrk="1" hangingPunct="1"/>
            <a:r>
              <a:rPr lang="en-US" sz="3200" dirty="0" smtClean="0">
                <a:solidFill>
                  <a:schemeClr val="tx1"/>
                </a:solidFill>
                <a:latin typeface="+mn-lt"/>
              </a:rPr>
              <a:t>Songs and Calls</a:t>
            </a:r>
            <a:endParaRPr lang="en-US" sz="3200" dirty="0">
              <a:solidFill>
                <a:schemeClr val="tx1"/>
              </a:solidFill>
              <a:latin typeface="+mn-lt"/>
            </a:endParaRPr>
          </a:p>
        </p:txBody>
      </p:sp>
      <p:sp>
        <p:nvSpPr>
          <p:cNvPr id="3" name="Text Box 5"/>
          <p:cNvSpPr txBox="1">
            <a:spLocks noChangeArrowheads="1"/>
          </p:cNvSpPr>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99CCFF"/>
                </a:solidFill>
                <a:effectLst>
                  <a:outerShdw blurRad="38100" dist="38100" dir="2700000" algn="tl">
                    <a:srgbClr val="000000"/>
                  </a:outerShdw>
                </a:effectLst>
              </a:rPr>
              <a:t>American robins</a:t>
            </a:r>
          </a:p>
        </p:txBody>
      </p:sp>
    </p:spTree>
    <p:extLst>
      <p:ext uri="{BB962C8B-B14F-4D97-AF65-F5344CB8AC3E}">
        <p14:creationId xmlns:p14="http://schemas.microsoft.com/office/powerpoint/2010/main" val="220106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Image:Colony of aptenodytes patagonicu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2061" y="1125415"/>
            <a:ext cx="7643447" cy="5732585"/>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a:xfrm>
            <a:off x="1148862" y="6400799"/>
            <a:ext cx="1430215" cy="363415"/>
          </a:xfrm>
        </p:spPr>
        <p:txBody>
          <a:bodyPr/>
          <a:lstStyle/>
          <a:p>
            <a:pPr algn="l">
              <a:lnSpc>
                <a:spcPct val="50000"/>
              </a:lnSpc>
            </a:pPr>
            <a:r>
              <a:rPr lang="en-US" sz="1400" b="1" dirty="0" smtClean="0">
                <a:solidFill>
                  <a:schemeClr val="bg1"/>
                </a:solidFill>
                <a:effectLst>
                  <a:outerShdw blurRad="38100" dist="38100" dir="2700000" algn="tl">
                    <a:srgbClr val="000000"/>
                  </a:outerShdw>
                </a:effectLst>
              </a:rPr>
              <a:t>King </a:t>
            </a:r>
            <a:r>
              <a:rPr lang="en-US" sz="1400" b="1" dirty="0">
                <a:solidFill>
                  <a:schemeClr val="bg1"/>
                </a:solidFill>
                <a:effectLst>
                  <a:outerShdw blurRad="38100" dist="38100" dir="2700000" algn="tl">
                    <a:srgbClr val="000000"/>
                  </a:outerShdw>
                </a:effectLst>
              </a:rPr>
              <a:t>penguins</a:t>
            </a:r>
            <a:r>
              <a:rPr lang="en-US" sz="3600" b="1" dirty="0">
                <a:solidFill>
                  <a:schemeClr val="bg1"/>
                </a:solidFill>
                <a:effectLst>
                  <a:outerShdw blurRad="38100" dist="38100" dir="2700000" algn="tl">
                    <a:srgbClr val="000000"/>
                  </a:outerShdw>
                </a:effectLst>
              </a:rPr>
              <a:t> </a:t>
            </a:r>
            <a:endParaRPr lang="en-US" sz="4000" b="1" dirty="0">
              <a:solidFill>
                <a:schemeClr val="bg1"/>
              </a:solidFill>
              <a:effectLst>
                <a:outerShdw blurRad="38100" dist="38100" dir="2700000" algn="tl">
                  <a:srgbClr val="000000"/>
                </a:outerShdw>
              </a:effectLst>
            </a:endParaRPr>
          </a:p>
        </p:txBody>
      </p:sp>
      <p:sp>
        <p:nvSpPr>
          <p:cNvPr id="4" name="Rectangle 2"/>
          <p:cNvSpPr txBox="1">
            <a:spLocks noChangeArrowheads="1"/>
          </p:cNvSpPr>
          <p:nvPr/>
        </p:nvSpPr>
        <p:spPr>
          <a:xfrm>
            <a:off x="269631" y="281354"/>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pPr eaLnBrk="1" hangingPunct="1"/>
            <a:r>
              <a:rPr lang="en-US" sz="3200" dirty="0" smtClean="0">
                <a:solidFill>
                  <a:schemeClr val="tx1"/>
                </a:solidFill>
                <a:latin typeface="+mn-lt"/>
              </a:rPr>
              <a:t>Colonies</a:t>
            </a:r>
            <a:endParaRPr lang="en-US" sz="3200" dirty="0">
              <a:solidFill>
                <a:schemeClr val="tx1"/>
              </a:solidFill>
              <a:latin typeface="+mn-lt"/>
            </a:endParaRPr>
          </a:p>
        </p:txBody>
      </p:sp>
    </p:spTree>
    <p:extLst>
      <p:ext uri="{BB962C8B-B14F-4D97-AF65-F5344CB8AC3E}">
        <p14:creationId xmlns:p14="http://schemas.microsoft.com/office/powerpoint/2010/main" val="236141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304155"/>
            <a:ext cx="3049186" cy="2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0" name="Picture 8" descr="File:Zaunkoenig alleinerziehe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8943" y="4290903"/>
            <a:ext cx="2622769" cy="2567097"/>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a:xfrm>
            <a:off x="229787" y="318052"/>
            <a:ext cx="5638800" cy="609600"/>
          </a:xfrm>
        </p:spPr>
        <p:txBody>
          <a:bodyPr/>
          <a:lstStyle/>
          <a:p>
            <a:r>
              <a:rPr lang="en-US" sz="3200" b="1" dirty="0"/>
              <a:t>Mating Systems</a:t>
            </a:r>
          </a:p>
        </p:txBody>
      </p:sp>
      <p:sp>
        <p:nvSpPr>
          <p:cNvPr id="38915" name="Rectangle 3"/>
          <p:cNvSpPr>
            <a:spLocks noGrp="1" noChangeArrowheads="1"/>
          </p:cNvSpPr>
          <p:nvPr>
            <p:ph type="body" idx="1"/>
          </p:nvPr>
        </p:nvSpPr>
        <p:spPr>
          <a:xfrm>
            <a:off x="450574" y="1365480"/>
            <a:ext cx="8693426" cy="1553308"/>
          </a:xfrm>
        </p:spPr>
        <p:txBody>
          <a:bodyPr/>
          <a:lstStyle/>
          <a:p>
            <a:pPr marL="171450" indent="-171450">
              <a:spcBef>
                <a:spcPct val="0"/>
              </a:spcBef>
              <a:spcAft>
                <a:spcPct val="20000"/>
              </a:spcAft>
            </a:pPr>
            <a:r>
              <a:rPr lang="en-US" sz="2800" b="1" dirty="0"/>
              <a:t>Monogamy—</a:t>
            </a:r>
            <a:r>
              <a:rPr lang="en-US" sz="2800" dirty="0"/>
              <a:t>over 90 percent of birds</a:t>
            </a:r>
          </a:p>
          <a:p>
            <a:pPr marL="171450" indent="-171450">
              <a:spcBef>
                <a:spcPct val="0"/>
              </a:spcBef>
              <a:spcAft>
                <a:spcPct val="20000"/>
              </a:spcAft>
            </a:pPr>
            <a:r>
              <a:rPr lang="en-US" sz="2800" b="1" dirty="0"/>
              <a:t>Polygamy</a:t>
            </a:r>
            <a:endParaRPr lang="en-US" sz="2800" dirty="0"/>
          </a:p>
          <a:p>
            <a:pPr marL="461963" lvl="1" indent="-176213">
              <a:spcBef>
                <a:spcPct val="0"/>
              </a:spcBef>
              <a:spcAft>
                <a:spcPct val="20000"/>
              </a:spcAft>
            </a:pPr>
            <a:r>
              <a:rPr lang="en-US" sz="2800" dirty="0"/>
              <a:t>Polygyny (one male, many females) </a:t>
            </a:r>
          </a:p>
          <a:p>
            <a:pPr marL="461963" lvl="1" indent="-176213">
              <a:spcBef>
                <a:spcPct val="0"/>
              </a:spcBef>
              <a:spcAft>
                <a:spcPct val="20000"/>
              </a:spcAft>
            </a:pPr>
            <a:r>
              <a:rPr lang="en-US" sz="2800" dirty="0"/>
              <a:t>Polyandry (one female, many males)</a:t>
            </a:r>
          </a:p>
        </p:txBody>
      </p:sp>
      <p:sp>
        <p:nvSpPr>
          <p:cNvPr id="38916" name="Rectangle 4"/>
          <p:cNvSpPr>
            <a:spLocks noChangeArrowheads="1"/>
          </p:cNvSpPr>
          <p:nvPr/>
        </p:nvSpPr>
        <p:spPr bwMode="auto">
          <a:xfrm>
            <a:off x="609600" y="1752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800"/>
          </a:p>
        </p:txBody>
      </p:sp>
      <p:pic>
        <p:nvPicPr>
          <p:cNvPr id="38918" name="Picture 6" descr="File:Cassowary head front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4180" y="4304155"/>
            <a:ext cx="3409819" cy="2567096"/>
          </a:xfrm>
          <a:prstGeom prst="rect">
            <a:avLst/>
          </a:prstGeom>
          <a:noFill/>
          <a:extLst>
            <a:ext uri="{909E8E84-426E-40DD-AFC4-6F175D3DCCD1}">
              <a14:hiddenFill xmlns:a14="http://schemas.microsoft.com/office/drawing/2010/main">
                <a:solidFill>
                  <a:srgbClr val="FFFFFF"/>
                </a:solidFill>
              </a14:hiddenFill>
            </a:ext>
          </a:extLst>
        </p:spPr>
      </p:pic>
      <p:sp>
        <p:nvSpPr>
          <p:cNvPr id="38922" name="Text Box 10"/>
          <p:cNvSpPr txBox="1">
            <a:spLocks noChangeArrowheads="1"/>
          </p:cNvSpPr>
          <p:nvPr/>
        </p:nvSpPr>
        <p:spPr bwMode="auto">
          <a:xfrm>
            <a:off x="5817700"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Cassowary</a:t>
            </a:r>
          </a:p>
        </p:txBody>
      </p:sp>
      <p:sp>
        <p:nvSpPr>
          <p:cNvPr id="38923" name="Text Box 11"/>
          <p:cNvSpPr txBox="1">
            <a:spLocks noChangeArrowheads="1"/>
          </p:cNvSpPr>
          <p:nvPr/>
        </p:nvSpPr>
        <p:spPr bwMode="auto">
          <a:xfrm>
            <a:off x="3753703" y="6501572"/>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effectLst>
                  <a:outerShdw blurRad="38100" dist="38100" dir="2700000" algn="tl">
                    <a:srgbClr val="000000"/>
                  </a:outerShdw>
                </a:effectLst>
              </a:rPr>
              <a:t>Winter wrens</a:t>
            </a:r>
          </a:p>
        </p:txBody>
      </p:sp>
      <p:sp>
        <p:nvSpPr>
          <p:cNvPr id="38924" name="Text Box 12"/>
          <p:cNvSpPr txBox="1">
            <a:spLocks noChangeArrowheads="1"/>
          </p:cNvSpPr>
          <p:nvPr/>
        </p:nvSpPr>
        <p:spPr bwMode="auto">
          <a:xfrm>
            <a:off x="992257" y="6468441"/>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effectLst>
                  <a:outerShdw blurRad="38100" dist="38100" dir="2700000" algn="tl">
                    <a:srgbClr val="000000"/>
                  </a:outerShdw>
                </a:effectLst>
              </a:rPr>
              <a:t>Egyptian geese</a:t>
            </a:r>
          </a:p>
        </p:txBody>
      </p:sp>
    </p:spTree>
    <p:extLst>
      <p:ext uri="{BB962C8B-B14F-4D97-AF65-F5344CB8AC3E}">
        <p14:creationId xmlns:p14="http://schemas.microsoft.com/office/powerpoint/2010/main" val="1560068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Image:Colaptes auratus FW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7362" y="1298711"/>
            <a:ext cx="1995826" cy="2239618"/>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DDow07077039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789" y="1308654"/>
            <a:ext cx="4779055" cy="3823244"/>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Image:Slimbridge.chilean.flamingo.ar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9539" y="3684096"/>
            <a:ext cx="2277482" cy="3187148"/>
          </a:xfrm>
          <a:prstGeom prst="rect">
            <a:avLst/>
          </a:prstGeom>
          <a:noFill/>
          <a:extLst>
            <a:ext uri="{909E8E84-426E-40DD-AFC4-6F175D3DCCD1}">
              <a14:hiddenFill xmlns:a14="http://schemas.microsoft.com/office/drawing/2010/main">
                <a:solidFill>
                  <a:srgbClr val="FFFFFF"/>
                </a:solidFill>
              </a14:hiddenFill>
            </a:ext>
          </a:extLst>
        </p:spPr>
      </p:pic>
      <p:sp>
        <p:nvSpPr>
          <p:cNvPr id="32779" name="Text Box 11"/>
          <p:cNvSpPr txBox="1">
            <a:spLocks noChangeArrowheads="1"/>
          </p:cNvSpPr>
          <p:nvPr/>
        </p:nvSpPr>
        <p:spPr bwMode="auto">
          <a:xfrm>
            <a:off x="7197885" y="321364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Northern flicker</a:t>
            </a:r>
          </a:p>
        </p:txBody>
      </p:sp>
      <p:sp>
        <p:nvSpPr>
          <p:cNvPr id="32780" name="Text Box 12"/>
          <p:cNvSpPr txBox="1">
            <a:spLocks noChangeArrowheads="1"/>
          </p:cNvSpPr>
          <p:nvPr/>
        </p:nvSpPr>
        <p:spPr bwMode="auto">
          <a:xfrm>
            <a:off x="5181616"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Chilean flamingo</a:t>
            </a:r>
          </a:p>
        </p:txBody>
      </p:sp>
      <p:sp>
        <p:nvSpPr>
          <p:cNvPr id="32781" name="Text Box 13"/>
          <p:cNvSpPr txBox="1">
            <a:spLocks noChangeArrowheads="1"/>
          </p:cNvSpPr>
          <p:nvPr/>
        </p:nvSpPr>
        <p:spPr bwMode="auto">
          <a:xfrm>
            <a:off x="198789" y="482709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Masked weaver bird</a:t>
            </a:r>
          </a:p>
        </p:txBody>
      </p:sp>
      <p:sp>
        <p:nvSpPr>
          <p:cNvPr id="9" name="Rectangle 2"/>
          <p:cNvSpPr txBox="1">
            <a:spLocks noChangeArrowheads="1"/>
          </p:cNvSpPr>
          <p:nvPr/>
        </p:nvSpPr>
        <p:spPr>
          <a:xfrm>
            <a:off x="269631" y="281354"/>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pPr eaLnBrk="1" hangingPunct="1"/>
            <a:r>
              <a:rPr lang="en-US" sz="3200" dirty="0" smtClean="0">
                <a:solidFill>
                  <a:schemeClr val="tx1"/>
                </a:solidFill>
                <a:latin typeface="+mn-lt"/>
              </a:rPr>
              <a:t>Nests</a:t>
            </a:r>
            <a:endParaRPr lang="en-US" sz="3200" dirty="0">
              <a:solidFill>
                <a:schemeClr val="tx1"/>
              </a:solidFill>
              <a:latin typeface="+mn-lt"/>
            </a:endParaRPr>
          </a:p>
        </p:txBody>
      </p:sp>
    </p:spTree>
    <p:extLst>
      <p:ext uri="{BB962C8B-B14F-4D97-AF65-F5344CB8AC3E}">
        <p14:creationId xmlns:p14="http://schemas.microsoft.com/office/powerpoint/2010/main" val="280057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3" name="Picture 11" descr="File:Animaldetectorrobinegg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9620" y="4245388"/>
            <a:ext cx="2895600" cy="2586107"/>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0" y="1086678"/>
            <a:ext cx="5638800" cy="287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spcBef>
                <a:spcPct val="25000"/>
              </a:spcBef>
              <a:buFontTx/>
              <a:buChar char="•"/>
            </a:pPr>
            <a:r>
              <a:rPr lang="en-US" sz="2400" b="1" dirty="0"/>
              <a:t>Eggs range in size:</a:t>
            </a:r>
          </a:p>
          <a:p>
            <a:pPr marL="461963" lvl="1" indent="-176213">
              <a:spcBef>
                <a:spcPct val="25000"/>
              </a:spcBef>
              <a:buFontTx/>
              <a:buChar char="–"/>
            </a:pPr>
            <a:r>
              <a:rPr lang="en-US" sz="2400" dirty="0"/>
              <a:t>0.25 inch long (hummingbirds) to     6 inches long (ostriches)</a:t>
            </a:r>
          </a:p>
          <a:p>
            <a:pPr marL="171450" indent="-171450">
              <a:spcBef>
                <a:spcPct val="25000"/>
              </a:spcBef>
              <a:buFontTx/>
              <a:buChar char="•"/>
            </a:pPr>
            <a:r>
              <a:rPr lang="en-US" sz="2400" b="1" dirty="0"/>
              <a:t>Female lays eggs in a clutch</a:t>
            </a:r>
          </a:p>
          <a:p>
            <a:pPr marL="461963" lvl="1" indent="-176213">
              <a:spcBef>
                <a:spcPct val="25000"/>
              </a:spcBef>
              <a:buFontTx/>
              <a:buChar char="–"/>
            </a:pPr>
            <a:r>
              <a:rPr lang="en-US" sz="2400" dirty="0"/>
              <a:t>Size varies from one to 20 eggs</a:t>
            </a:r>
          </a:p>
          <a:p>
            <a:pPr marL="461963" lvl="1" indent="-176213">
              <a:spcBef>
                <a:spcPct val="25000"/>
              </a:spcBef>
              <a:buFontTx/>
              <a:buChar char="–"/>
            </a:pPr>
            <a:r>
              <a:rPr lang="en-US" sz="2400" dirty="0"/>
              <a:t>Varies by latitude, egg size, nest characteristics, food availability, etc. </a:t>
            </a:r>
          </a:p>
        </p:txBody>
      </p:sp>
      <p:pic>
        <p:nvPicPr>
          <p:cNvPr id="33798" name="Picture 6" descr="Image:Ostrich eg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2504" y="1131403"/>
            <a:ext cx="2690176" cy="2924105"/>
          </a:xfrm>
          <a:prstGeom prst="rect">
            <a:avLst/>
          </a:prstGeom>
          <a:noFill/>
          <a:extLst>
            <a:ext uri="{909E8E84-426E-40DD-AFC4-6F175D3DCCD1}">
              <a14:hiddenFill xmlns:a14="http://schemas.microsoft.com/office/drawing/2010/main">
                <a:solidFill>
                  <a:srgbClr val="FFFFFF"/>
                </a:solidFill>
              </a14:hiddenFill>
            </a:ext>
          </a:extLst>
        </p:spPr>
      </p:pic>
      <p:sp>
        <p:nvSpPr>
          <p:cNvPr id="33800" name="Text Box 8"/>
          <p:cNvSpPr txBox="1">
            <a:spLocks noChangeArrowheads="1"/>
          </p:cNvSpPr>
          <p:nvPr/>
        </p:nvSpPr>
        <p:spPr bwMode="auto">
          <a:xfrm>
            <a:off x="6096000" y="1126436"/>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alpha val="43137"/>
                    </a:srgbClr>
                  </a:outerShdw>
                </a:effectLst>
              </a:rPr>
              <a:t>Ostrich egg</a:t>
            </a:r>
          </a:p>
        </p:txBody>
      </p:sp>
      <p:sp>
        <p:nvSpPr>
          <p:cNvPr id="33801" name="Text Box 9"/>
          <p:cNvSpPr txBox="1">
            <a:spLocks noChangeArrowheads="1"/>
          </p:cNvSpPr>
          <p:nvPr/>
        </p:nvSpPr>
        <p:spPr bwMode="auto">
          <a:xfrm>
            <a:off x="6881176"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Robin eggs</a:t>
            </a:r>
          </a:p>
        </p:txBody>
      </p:sp>
      <p:sp>
        <p:nvSpPr>
          <p:cNvPr id="33804" name="Line 12"/>
          <p:cNvSpPr>
            <a:spLocks noChangeShapeType="1"/>
          </p:cNvSpPr>
          <p:nvPr/>
        </p:nvSpPr>
        <p:spPr bwMode="auto">
          <a:xfrm>
            <a:off x="6294780" y="4588564"/>
            <a:ext cx="24384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Text Box 13"/>
          <p:cNvSpPr txBox="1">
            <a:spLocks noChangeArrowheads="1"/>
          </p:cNvSpPr>
          <p:nvPr/>
        </p:nvSpPr>
        <p:spPr bwMode="auto">
          <a:xfrm>
            <a:off x="6447180" y="4283764"/>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solidFill>
                  <a:srgbClr val="99CCFF"/>
                </a:solidFill>
                <a:effectLst>
                  <a:outerShdw blurRad="38100" dist="38100" dir="2700000" algn="tl">
                    <a:srgbClr val="000000"/>
                  </a:outerShdw>
                </a:effectLst>
              </a:rPr>
              <a:t>5 inches </a:t>
            </a:r>
          </a:p>
        </p:txBody>
      </p:sp>
      <p:pic>
        <p:nvPicPr>
          <p:cNvPr id="33806" name="Picture 14" descr="2010-04-01RHawk027PenguinChi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114800"/>
            <a:ext cx="5074920" cy="2743200"/>
          </a:xfrm>
          <a:prstGeom prst="rect">
            <a:avLst/>
          </a:prstGeom>
          <a:noFill/>
          <a:extLst>
            <a:ext uri="{909E8E84-426E-40DD-AFC4-6F175D3DCCD1}">
              <a14:hiddenFill xmlns:a14="http://schemas.microsoft.com/office/drawing/2010/main">
                <a:solidFill>
                  <a:srgbClr val="FFFFFF"/>
                </a:solidFill>
              </a14:hiddenFill>
            </a:ext>
          </a:extLst>
        </p:spPr>
      </p:pic>
      <p:sp>
        <p:nvSpPr>
          <p:cNvPr id="33807" name="Text Box 15"/>
          <p:cNvSpPr txBox="1">
            <a:spLocks noChangeArrowheads="1"/>
          </p:cNvSpPr>
          <p:nvPr/>
        </p:nvSpPr>
        <p:spPr bwMode="auto">
          <a:xfrm>
            <a:off x="0" y="41413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Humboldt penguin egg</a:t>
            </a:r>
          </a:p>
        </p:txBody>
      </p:sp>
      <p:sp>
        <p:nvSpPr>
          <p:cNvPr id="12" name="Rectangle 2"/>
          <p:cNvSpPr txBox="1">
            <a:spLocks noChangeArrowheads="1"/>
          </p:cNvSpPr>
          <p:nvPr/>
        </p:nvSpPr>
        <p:spPr>
          <a:xfrm>
            <a:off x="269631" y="281354"/>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pPr eaLnBrk="1" hangingPunct="1"/>
            <a:r>
              <a:rPr lang="en-US" sz="3200" dirty="0" smtClean="0">
                <a:solidFill>
                  <a:schemeClr val="tx1"/>
                </a:solidFill>
                <a:latin typeface="+mn-lt"/>
              </a:rPr>
              <a:t>Reproduction</a:t>
            </a:r>
            <a:endParaRPr lang="en-US" sz="3200" dirty="0">
              <a:solidFill>
                <a:schemeClr val="tx1"/>
              </a:solidFill>
              <a:latin typeface="+mn-lt"/>
            </a:endParaRPr>
          </a:p>
        </p:txBody>
      </p:sp>
    </p:spTree>
    <p:extLst>
      <p:ext uri="{BB962C8B-B14F-4D97-AF65-F5344CB8AC3E}">
        <p14:creationId xmlns:p14="http://schemas.microsoft.com/office/powerpoint/2010/main" val="153155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p:cNvSpPr>
          <p:nvPr/>
        </p:nvSpPr>
        <p:spPr bwMode="auto">
          <a:xfrm>
            <a:off x="684213" y="1371600"/>
            <a:ext cx="7564437" cy="2752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2" charset="0"/>
              <a:buNone/>
            </a:pPr>
            <a:r>
              <a:rPr lang="en-US" sz="3600" dirty="0" smtClean="0"/>
              <a:t>BIRDS</a:t>
            </a:r>
          </a:p>
          <a:p>
            <a:pPr marL="0" indent="0" eaLnBrk="1" hangingPunct="1">
              <a:buFont typeface="Arial" pitchFamily="-32" charset="0"/>
              <a:buNone/>
            </a:pPr>
            <a:r>
              <a:rPr lang="en-US" sz="3600" dirty="0" smtClean="0"/>
              <a:t>Taxonomy and Characteristics</a:t>
            </a:r>
            <a:endParaRPr lang="en-US" sz="3600" dirty="0"/>
          </a:p>
        </p:txBody>
      </p:sp>
    </p:spTree>
    <p:extLst>
      <p:ext uri="{BB962C8B-B14F-4D97-AF65-F5344CB8AC3E}">
        <p14:creationId xmlns:p14="http://schemas.microsoft.com/office/powerpoint/2010/main" val="281492478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ile:Calliope-ne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4210" y="1129613"/>
            <a:ext cx="3299790" cy="2490884"/>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a:xfrm>
            <a:off x="304801" y="278296"/>
            <a:ext cx="4572000" cy="609600"/>
          </a:xfrm>
        </p:spPr>
        <p:txBody>
          <a:bodyPr/>
          <a:lstStyle/>
          <a:p>
            <a:r>
              <a:rPr lang="en-US" sz="3200" dirty="0"/>
              <a:t>Parental Care</a:t>
            </a:r>
          </a:p>
        </p:txBody>
      </p:sp>
      <p:sp>
        <p:nvSpPr>
          <p:cNvPr id="31747" name="Rectangle 3"/>
          <p:cNvSpPr>
            <a:spLocks noGrp="1" noChangeArrowheads="1"/>
          </p:cNvSpPr>
          <p:nvPr>
            <p:ph type="body" idx="1"/>
          </p:nvPr>
        </p:nvSpPr>
        <p:spPr>
          <a:xfrm>
            <a:off x="-1" y="1126436"/>
            <a:ext cx="5844211" cy="5731564"/>
          </a:xfrm>
        </p:spPr>
        <p:txBody>
          <a:bodyPr/>
          <a:lstStyle/>
          <a:p>
            <a:pPr>
              <a:spcBef>
                <a:spcPct val="25000"/>
              </a:spcBef>
              <a:spcAft>
                <a:spcPct val="10000"/>
              </a:spcAft>
            </a:pPr>
            <a:r>
              <a:rPr lang="en-US" sz="2400" b="1" dirty="0" err="1"/>
              <a:t>Altricial</a:t>
            </a:r>
            <a:r>
              <a:rPr lang="en-US" sz="2400" b="1" dirty="0"/>
              <a:t>: hatchlings blind, naked and helpless, must be fed by their parents</a:t>
            </a:r>
          </a:p>
          <a:p>
            <a:pPr lvl="1">
              <a:spcBef>
                <a:spcPct val="25000"/>
              </a:spcBef>
              <a:spcAft>
                <a:spcPct val="10000"/>
              </a:spcAft>
            </a:pPr>
            <a:r>
              <a:rPr lang="en-US" sz="2400" dirty="0"/>
              <a:t>Most species, including common songbirds</a:t>
            </a:r>
          </a:p>
          <a:p>
            <a:pPr>
              <a:spcBef>
                <a:spcPct val="25000"/>
              </a:spcBef>
              <a:spcAft>
                <a:spcPct val="10000"/>
              </a:spcAft>
            </a:pPr>
            <a:r>
              <a:rPr lang="en-US" sz="2400" b="1" dirty="0" err="1"/>
              <a:t>Precocial</a:t>
            </a:r>
            <a:r>
              <a:rPr lang="en-US" sz="2400" b="1" dirty="0"/>
              <a:t>: hatchlings born eyes open, covered in down, able to walk or swim and feed on own shortly after hatching</a:t>
            </a:r>
          </a:p>
          <a:p>
            <a:pPr lvl="1">
              <a:spcBef>
                <a:spcPct val="25000"/>
              </a:spcBef>
              <a:spcAft>
                <a:spcPct val="10000"/>
              </a:spcAft>
            </a:pPr>
            <a:r>
              <a:rPr lang="en-US" sz="2400" dirty="0"/>
              <a:t>Ducks and chickens have </a:t>
            </a:r>
            <a:r>
              <a:rPr lang="en-US" sz="2400" dirty="0" err="1"/>
              <a:t>precocial</a:t>
            </a:r>
            <a:r>
              <a:rPr lang="en-US" sz="2400" dirty="0"/>
              <a:t> chicks</a:t>
            </a:r>
          </a:p>
          <a:p>
            <a:pPr>
              <a:spcBef>
                <a:spcPct val="25000"/>
              </a:spcBef>
              <a:spcAft>
                <a:spcPct val="10000"/>
              </a:spcAft>
            </a:pPr>
            <a:r>
              <a:rPr lang="en-US" sz="2400" b="1" dirty="0" err="1"/>
              <a:t>Precocial</a:t>
            </a:r>
            <a:r>
              <a:rPr lang="en-US" sz="2400" b="1" dirty="0"/>
              <a:t> and </a:t>
            </a:r>
            <a:r>
              <a:rPr lang="en-US" sz="2400" b="1" dirty="0" err="1"/>
              <a:t>altricial</a:t>
            </a:r>
            <a:r>
              <a:rPr lang="en-US" sz="2400" b="1" dirty="0"/>
              <a:t> chicks grow rapidly, reach adult size within one year</a:t>
            </a:r>
            <a:br>
              <a:rPr lang="en-US" sz="2400" b="1" dirty="0"/>
            </a:br>
            <a:endParaRPr lang="en-US" sz="2400" b="1" dirty="0"/>
          </a:p>
        </p:txBody>
      </p:sp>
      <p:sp>
        <p:nvSpPr>
          <p:cNvPr id="31751" name="Text Box 7"/>
          <p:cNvSpPr txBox="1">
            <a:spLocks noChangeArrowheads="1"/>
          </p:cNvSpPr>
          <p:nvPr/>
        </p:nvSpPr>
        <p:spPr bwMode="auto">
          <a:xfrm>
            <a:off x="5592424" y="331304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99CCFF"/>
                </a:solidFill>
                <a:effectLst>
                  <a:outerShdw blurRad="38100" dist="38100" dir="2700000" algn="tl">
                    <a:srgbClr val="000000">
                      <a:alpha val="43137"/>
                    </a:srgbClr>
                  </a:outerShdw>
                </a:effectLst>
              </a:rPr>
              <a:t>Hummingbird family</a:t>
            </a:r>
          </a:p>
        </p:txBody>
      </p:sp>
      <p:pic>
        <p:nvPicPr>
          <p:cNvPr id="31754" name="Picture 10" descr="File:Ducklings at University of Warwic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4210" y="4356804"/>
            <a:ext cx="3299790" cy="2501195"/>
          </a:xfrm>
          <a:prstGeom prst="rect">
            <a:avLst/>
          </a:prstGeom>
          <a:noFill/>
          <a:extLst>
            <a:ext uri="{909E8E84-426E-40DD-AFC4-6F175D3DCCD1}">
              <a14:hiddenFill xmlns:a14="http://schemas.microsoft.com/office/drawing/2010/main">
                <a:solidFill>
                  <a:srgbClr val="FFFFFF"/>
                </a:solidFill>
              </a14:hiddenFill>
            </a:ext>
          </a:extLst>
        </p:spPr>
      </p:pic>
      <p:sp>
        <p:nvSpPr>
          <p:cNvPr id="31755" name="Text Box 11"/>
          <p:cNvSpPr txBox="1">
            <a:spLocks noChangeArrowheads="1"/>
          </p:cNvSpPr>
          <p:nvPr/>
        </p:nvSpPr>
        <p:spPr bwMode="auto">
          <a:xfrm>
            <a:off x="5910452"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effectLst>
                  <a:outerShdw blurRad="38100" dist="38100" dir="2700000" algn="tl">
                    <a:srgbClr val="000000"/>
                  </a:outerShdw>
                </a:effectLst>
              </a:rPr>
              <a:t>Ducklings</a:t>
            </a:r>
          </a:p>
        </p:txBody>
      </p:sp>
    </p:spTree>
    <p:extLst>
      <p:ext uri="{BB962C8B-B14F-4D97-AF65-F5344CB8AC3E}">
        <p14:creationId xmlns:p14="http://schemas.microsoft.com/office/powerpoint/2010/main" val="86305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p:txBody>
          <a:bodyPr/>
          <a:lstStyle/>
          <a:p>
            <a:endParaRPr lang="en-US"/>
          </a:p>
        </p:txBody>
      </p:sp>
      <p:pic>
        <p:nvPicPr>
          <p:cNvPr id="15368" name="Picture 8" descr="Image:Chilean Flamingo-Adelaide Zo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4572000" cy="3798888"/>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IMG_667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72000" cy="304958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1chilflamchickLydiaCo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048000"/>
            <a:ext cx="297656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4chilflamjuvenileLydiaCo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3048000"/>
            <a:ext cx="324643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6chilflamjuvenileSherryBranch[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8238" y="3048000"/>
            <a:ext cx="2925762" cy="3810000"/>
          </a:xfrm>
          <a:prstGeom prst="rect">
            <a:avLst/>
          </a:prstGeom>
          <a:noFill/>
          <a:extLst>
            <a:ext uri="{909E8E84-426E-40DD-AFC4-6F175D3DCCD1}">
              <a14:hiddenFill xmlns:a14="http://schemas.microsoft.com/office/drawing/2010/main">
                <a:solidFill>
                  <a:srgbClr val="FFFFFF"/>
                </a:solidFill>
              </a14:hiddenFill>
            </a:ext>
          </a:extLst>
        </p:spPr>
      </p:pic>
      <p:sp>
        <p:nvSpPr>
          <p:cNvPr id="15373" name="Text Box 13"/>
          <p:cNvSpPr txBox="1">
            <a:spLocks noChangeArrowheads="1"/>
          </p:cNvSpPr>
          <p:nvPr/>
        </p:nvSpPr>
        <p:spPr bwMode="auto">
          <a:xfrm>
            <a:off x="0" y="274320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chemeClr val="bg1"/>
                </a:solidFill>
              </a:rPr>
              <a:t>Chilean flamingo </a:t>
            </a:r>
          </a:p>
          <a:p>
            <a:r>
              <a:rPr lang="en-US" sz="1600" b="1">
                <a:solidFill>
                  <a:schemeClr val="bg1"/>
                </a:solidFill>
              </a:rPr>
              <a:t>stages of development</a:t>
            </a:r>
          </a:p>
        </p:txBody>
      </p:sp>
    </p:spTree>
    <p:extLst>
      <p:ext uri="{BB962C8B-B14F-4D97-AF65-F5344CB8AC3E}">
        <p14:creationId xmlns:p14="http://schemas.microsoft.com/office/powerpoint/2010/main" val="366146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2520" y="-132520"/>
            <a:ext cx="6858000" cy="944563"/>
          </a:xfrm>
        </p:spPr>
        <p:txBody>
          <a:bodyPr/>
          <a:lstStyle/>
          <a:p>
            <a:r>
              <a:rPr lang="en-US" dirty="0"/>
              <a:t>Feeding Adaptations</a:t>
            </a:r>
          </a:p>
        </p:txBody>
      </p:sp>
      <p:sp>
        <p:nvSpPr>
          <p:cNvPr id="40963" name="Rectangle 3"/>
          <p:cNvSpPr>
            <a:spLocks noGrp="1" noChangeArrowheads="1"/>
          </p:cNvSpPr>
          <p:nvPr>
            <p:ph type="body" idx="1"/>
          </p:nvPr>
        </p:nvSpPr>
        <p:spPr>
          <a:xfrm>
            <a:off x="0" y="1205948"/>
            <a:ext cx="6705600" cy="5652052"/>
          </a:xfrm>
        </p:spPr>
        <p:txBody>
          <a:bodyPr/>
          <a:lstStyle/>
          <a:p>
            <a:r>
              <a:rPr lang="en-US" sz="2800" dirty="0"/>
              <a:t>Birds lack teeth</a:t>
            </a:r>
          </a:p>
          <a:p>
            <a:r>
              <a:rPr lang="en-US" sz="2800" dirty="0"/>
              <a:t>Jaws covered by a horny beak usually adapted to the bird's diet: </a:t>
            </a:r>
          </a:p>
          <a:p>
            <a:pPr lvl="1"/>
            <a:r>
              <a:rPr lang="en-US" sz="2800" dirty="0"/>
              <a:t>long, slender beaks for probing for insects</a:t>
            </a:r>
          </a:p>
          <a:p>
            <a:pPr lvl="1"/>
            <a:r>
              <a:rPr lang="en-US" sz="2800" dirty="0"/>
              <a:t>flat or paddle-shaped beaks for sieving food out of the water</a:t>
            </a:r>
          </a:p>
          <a:p>
            <a:pPr lvl="1"/>
            <a:r>
              <a:rPr lang="en-US" sz="2800" dirty="0"/>
              <a:t>heavy beaks for cracking and crushing seeds </a:t>
            </a:r>
          </a:p>
          <a:p>
            <a:pPr lvl="1"/>
            <a:r>
              <a:rPr lang="en-US" sz="2800" dirty="0"/>
              <a:t>sharp, hooked beaks for tearing flesh </a:t>
            </a:r>
          </a:p>
        </p:txBody>
      </p:sp>
      <p:pic>
        <p:nvPicPr>
          <p:cNvPr id="40964" name="Picture 4" descr="Image:BirdBeaksA.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65764" y="0"/>
            <a:ext cx="2278235" cy="6858000"/>
          </a:xfrm>
          <a:prstGeom prst="rect">
            <a:avLst/>
          </a:prstGeom>
          <a:solidFill>
            <a:srgbClr val="92D050"/>
          </a:solidFill>
        </p:spPr>
      </p:pic>
    </p:spTree>
    <p:extLst>
      <p:ext uri="{BB962C8B-B14F-4D97-AF65-F5344CB8AC3E}">
        <p14:creationId xmlns:p14="http://schemas.microsoft.com/office/powerpoint/2010/main" val="400674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1086678"/>
            <a:ext cx="9144000" cy="5771321"/>
          </a:xfrm>
          <a:solidFill>
            <a:schemeClr val="bg1"/>
          </a:solidFill>
        </p:spPr>
        <p:txBody>
          <a:bodyPr/>
          <a:lstStyle/>
          <a:p>
            <a:pPr marL="225425" indent="-225425">
              <a:lnSpc>
                <a:spcPct val="80000"/>
              </a:lnSpc>
              <a:spcBef>
                <a:spcPct val="35000"/>
              </a:spcBef>
            </a:pPr>
            <a:r>
              <a:rPr lang="en-US" b="1" dirty="0"/>
              <a:t>Insectivores:</a:t>
            </a:r>
            <a:r>
              <a:rPr lang="en-US" dirty="0"/>
              <a:t> </a:t>
            </a:r>
          </a:p>
          <a:p>
            <a:pPr lvl="1">
              <a:lnSpc>
                <a:spcPct val="80000"/>
              </a:lnSpc>
              <a:spcBef>
                <a:spcPct val="35000"/>
              </a:spcBef>
            </a:pPr>
            <a:r>
              <a:rPr lang="en-US" sz="2400" dirty="0"/>
              <a:t>birds that mainly eat insects or spiders</a:t>
            </a:r>
          </a:p>
          <a:p>
            <a:pPr marL="225425" indent="-225425">
              <a:lnSpc>
                <a:spcPct val="80000"/>
              </a:lnSpc>
              <a:spcBef>
                <a:spcPct val="35000"/>
              </a:spcBef>
            </a:pPr>
            <a:r>
              <a:rPr lang="en-US" b="1" dirty="0" err="1"/>
              <a:t>Granivores</a:t>
            </a:r>
            <a:r>
              <a:rPr lang="en-US" b="1" dirty="0"/>
              <a:t>:</a:t>
            </a:r>
            <a:r>
              <a:rPr lang="en-US" dirty="0"/>
              <a:t> </a:t>
            </a:r>
          </a:p>
          <a:p>
            <a:pPr lvl="1">
              <a:lnSpc>
                <a:spcPct val="80000"/>
              </a:lnSpc>
              <a:spcBef>
                <a:spcPct val="35000"/>
              </a:spcBef>
            </a:pPr>
            <a:r>
              <a:rPr lang="en-US" sz="2400" dirty="0"/>
              <a:t>birds that mainly eat seeds</a:t>
            </a:r>
          </a:p>
          <a:p>
            <a:pPr marL="225425" indent="-225425">
              <a:lnSpc>
                <a:spcPct val="80000"/>
              </a:lnSpc>
              <a:spcBef>
                <a:spcPct val="35000"/>
              </a:spcBef>
            </a:pPr>
            <a:r>
              <a:rPr lang="en-US" b="1" dirty="0" err="1"/>
              <a:t>Nectarivores</a:t>
            </a:r>
            <a:r>
              <a:rPr lang="en-US" b="1" dirty="0"/>
              <a:t>:</a:t>
            </a:r>
            <a:r>
              <a:rPr lang="en-US" dirty="0"/>
              <a:t> </a:t>
            </a:r>
          </a:p>
          <a:p>
            <a:pPr lvl="1">
              <a:lnSpc>
                <a:spcPct val="80000"/>
              </a:lnSpc>
              <a:spcBef>
                <a:spcPct val="35000"/>
              </a:spcBef>
            </a:pPr>
            <a:r>
              <a:rPr lang="en-US" sz="2400" dirty="0"/>
              <a:t>birds that mainly eat nectar from flowers</a:t>
            </a:r>
          </a:p>
          <a:p>
            <a:pPr marL="225425" indent="-225425">
              <a:lnSpc>
                <a:spcPct val="80000"/>
              </a:lnSpc>
              <a:spcBef>
                <a:spcPct val="35000"/>
              </a:spcBef>
            </a:pPr>
            <a:r>
              <a:rPr lang="en-US" b="1" dirty="0" err="1"/>
              <a:t>Piscivores</a:t>
            </a:r>
            <a:r>
              <a:rPr lang="en-US" b="1" dirty="0"/>
              <a:t>:</a:t>
            </a:r>
            <a:r>
              <a:rPr lang="en-US" dirty="0"/>
              <a:t> </a:t>
            </a:r>
          </a:p>
          <a:p>
            <a:pPr lvl="1">
              <a:lnSpc>
                <a:spcPct val="80000"/>
              </a:lnSpc>
              <a:spcBef>
                <a:spcPct val="35000"/>
              </a:spcBef>
            </a:pPr>
            <a:r>
              <a:rPr lang="en-US" sz="2400" dirty="0"/>
              <a:t>birds that mainly eat fish</a:t>
            </a:r>
          </a:p>
          <a:p>
            <a:pPr marL="225425" indent="-225425">
              <a:lnSpc>
                <a:spcPct val="80000"/>
              </a:lnSpc>
              <a:spcBef>
                <a:spcPct val="35000"/>
              </a:spcBef>
            </a:pPr>
            <a:r>
              <a:rPr lang="en-US" b="1" dirty="0" err="1"/>
              <a:t>Frugivores</a:t>
            </a:r>
            <a:r>
              <a:rPr lang="en-US" b="1" dirty="0"/>
              <a:t>:</a:t>
            </a:r>
            <a:r>
              <a:rPr lang="en-US" dirty="0"/>
              <a:t> </a:t>
            </a:r>
          </a:p>
          <a:p>
            <a:pPr lvl="1">
              <a:lnSpc>
                <a:spcPct val="80000"/>
              </a:lnSpc>
              <a:spcBef>
                <a:spcPct val="35000"/>
              </a:spcBef>
            </a:pPr>
            <a:r>
              <a:rPr lang="en-US" sz="2400" dirty="0"/>
              <a:t>birds that mainly eat fruit</a:t>
            </a:r>
          </a:p>
          <a:p>
            <a:pPr marL="225425" indent="-225425">
              <a:lnSpc>
                <a:spcPct val="80000"/>
              </a:lnSpc>
              <a:spcBef>
                <a:spcPct val="35000"/>
              </a:spcBef>
            </a:pPr>
            <a:r>
              <a:rPr lang="en-US" b="1" dirty="0"/>
              <a:t>Carnivores:</a:t>
            </a:r>
            <a:r>
              <a:rPr lang="en-US" dirty="0"/>
              <a:t> </a:t>
            </a:r>
          </a:p>
          <a:p>
            <a:pPr lvl="1">
              <a:lnSpc>
                <a:spcPct val="80000"/>
              </a:lnSpc>
              <a:spcBef>
                <a:spcPct val="35000"/>
              </a:spcBef>
            </a:pPr>
            <a:r>
              <a:rPr lang="en-US" sz="2400" dirty="0"/>
              <a:t>birds that mainly catch and eat other animals</a:t>
            </a:r>
          </a:p>
          <a:p>
            <a:pPr marL="225425" indent="-225425">
              <a:lnSpc>
                <a:spcPct val="80000"/>
              </a:lnSpc>
              <a:spcBef>
                <a:spcPct val="35000"/>
              </a:spcBef>
            </a:pPr>
            <a:r>
              <a:rPr lang="en-US" b="1" dirty="0"/>
              <a:t>Scavengers:</a:t>
            </a:r>
            <a:r>
              <a:rPr lang="en-US" dirty="0"/>
              <a:t> </a:t>
            </a:r>
          </a:p>
          <a:p>
            <a:pPr lvl="1">
              <a:lnSpc>
                <a:spcPct val="80000"/>
              </a:lnSpc>
              <a:spcBef>
                <a:spcPct val="35000"/>
              </a:spcBef>
            </a:pPr>
            <a:r>
              <a:rPr lang="en-US" sz="2400" dirty="0"/>
              <a:t>birds that mainly eat dead animals</a:t>
            </a:r>
          </a:p>
        </p:txBody>
      </p:sp>
      <p:sp>
        <p:nvSpPr>
          <p:cNvPr id="39938" name="Rectangle 2"/>
          <p:cNvSpPr>
            <a:spLocks noGrp="1" noChangeArrowheads="1"/>
          </p:cNvSpPr>
          <p:nvPr>
            <p:ph type="title"/>
          </p:nvPr>
        </p:nvSpPr>
        <p:spPr>
          <a:xfrm>
            <a:off x="212034" y="251791"/>
            <a:ext cx="9144000" cy="609600"/>
          </a:xfrm>
        </p:spPr>
        <p:txBody>
          <a:bodyPr/>
          <a:lstStyle/>
          <a:p>
            <a:r>
              <a:rPr lang="en-US" dirty="0"/>
              <a:t>Feeding Diversity</a:t>
            </a:r>
          </a:p>
        </p:txBody>
      </p:sp>
      <p:pic>
        <p:nvPicPr>
          <p:cNvPr id="39940" name="Picture 4" descr="Image:BirdBeaksA.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65764" y="0"/>
            <a:ext cx="2278235" cy="6858000"/>
          </a:xfrm>
          <a:prstGeom prst="rect">
            <a:avLst/>
          </a:prstGeom>
          <a:solidFill>
            <a:srgbClr val="92D050"/>
          </a:solidFill>
        </p:spPr>
      </p:pic>
    </p:spTree>
    <p:extLst>
      <p:ext uri="{BB962C8B-B14F-4D97-AF65-F5344CB8AC3E}">
        <p14:creationId xmlns:p14="http://schemas.microsoft.com/office/powerpoint/2010/main" val="2659090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939">
                                            <p:txEl>
                                              <p:pRg st="10" end="1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939">
                                            <p:txEl>
                                              <p:pRg st="11" end="1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939">
                                            <p:txEl>
                                              <p:pRg st="12" end="1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9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1998-KAnderson-Hornbill-4ADJ"/>
          <p:cNvPicPr>
            <a:picLocks noChangeAspect="1" noChangeArrowheads="1"/>
          </p:cNvPicPr>
          <p:nvPr/>
        </p:nvPicPr>
        <p:blipFill>
          <a:blip r:embed="rId2" cstate="email">
            <a:lum bright="12000" contrast="6000"/>
            <a:extLst>
              <a:ext uri="{28A0092B-C50C-407E-A947-70E740481C1C}">
                <a14:useLocalDpi xmlns:a14="http://schemas.microsoft.com/office/drawing/2010/main"/>
              </a:ext>
            </a:extLst>
          </a:blip>
          <a:srcRect/>
          <a:stretch>
            <a:fillRect/>
          </a:stretch>
        </p:blipFill>
        <p:spPr bwMode="auto">
          <a:xfrm>
            <a:off x="0" y="0"/>
            <a:ext cx="264001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savannaOstrichesBN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0"/>
            <a:ext cx="6553200" cy="4370388"/>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5486400" y="0"/>
            <a:ext cx="3657600" cy="1219200"/>
          </a:xfrm>
          <a:noFill/>
        </p:spPr>
        <p:txBody>
          <a:bodyPr/>
          <a:lstStyle/>
          <a:p>
            <a:r>
              <a:rPr lang="en-US" b="1">
                <a:solidFill>
                  <a:srgbClr val="99CCFF"/>
                </a:solidFill>
              </a:rPr>
              <a:t>Habitats </a:t>
            </a:r>
          </a:p>
        </p:txBody>
      </p:sp>
      <p:pic>
        <p:nvPicPr>
          <p:cNvPr id="16390" name="Picture 6" descr="EMPERORS6 Glenn Grant NS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817938"/>
            <a:ext cx="4648200" cy="3040062"/>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0" y="648493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Emperor penguins (NSF)</a:t>
            </a:r>
          </a:p>
        </p:txBody>
      </p:sp>
      <p:pic>
        <p:nvPicPr>
          <p:cNvPr id="16393" name="Picture 9" descr="File:Western Bluebird leaving nest box.jpg"/>
          <p:cNvPicPr>
            <a:picLocks noChangeAspect="1" noChangeArrowheads="1"/>
          </p:cNvPicPr>
          <p:nvPr/>
        </p:nvPicPr>
        <p:blipFill>
          <a:blip r:embed="rId5" cstate="email">
            <a:lum bright="6000" contrast="6000"/>
            <a:extLst>
              <a:ext uri="{28A0092B-C50C-407E-A947-70E740481C1C}">
                <a14:useLocalDpi xmlns:a14="http://schemas.microsoft.com/office/drawing/2010/main"/>
              </a:ext>
            </a:extLst>
          </a:blip>
          <a:srcRect/>
          <a:stretch>
            <a:fillRect/>
          </a:stretch>
        </p:blipFill>
        <p:spPr bwMode="auto">
          <a:xfrm>
            <a:off x="4572000" y="3811588"/>
            <a:ext cx="4572000" cy="3046412"/>
          </a:xfrm>
          <a:prstGeom prst="rect">
            <a:avLst/>
          </a:prstGeom>
          <a:noFill/>
          <a:extLst>
            <a:ext uri="{909E8E84-426E-40DD-AFC4-6F175D3DCCD1}">
              <a14:hiddenFill xmlns:a14="http://schemas.microsoft.com/office/drawing/2010/main">
                <a:solidFill>
                  <a:srgbClr val="FFFFFF"/>
                </a:solidFill>
              </a14:hiddenFill>
            </a:ext>
          </a:extLst>
        </p:spPr>
      </p:pic>
      <p:sp>
        <p:nvSpPr>
          <p:cNvPr id="16396" name="Text Box 12"/>
          <p:cNvSpPr txBox="1">
            <a:spLocks noChangeArrowheads="1"/>
          </p:cNvSpPr>
          <p:nvPr/>
        </p:nvSpPr>
        <p:spPr bwMode="auto">
          <a:xfrm>
            <a:off x="4572000"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rPr>
              <a:t>Western bluebird</a:t>
            </a:r>
          </a:p>
        </p:txBody>
      </p:sp>
      <p:sp>
        <p:nvSpPr>
          <p:cNvPr id="16397" name="Text Box 13"/>
          <p:cNvSpPr txBox="1">
            <a:spLocks noChangeArrowheads="1"/>
          </p:cNvSpPr>
          <p:nvPr/>
        </p:nvSpPr>
        <p:spPr bwMode="auto">
          <a:xfrm>
            <a:off x="0" y="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rPr>
              <a:t>Hornbill</a:t>
            </a:r>
          </a:p>
        </p:txBody>
      </p:sp>
      <p:sp>
        <p:nvSpPr>
          <p:cNvPr id="16398" name="Text Box 14"/>
          <p:cNvSpPr txBox="1">
            <a:spLocks noChangeArrowheads="1"/>
          </p:cNvSpPr>
          <p:nvPr/>
        </p:nvSpPr>
        <p:spPr bwMode="auto">
          <a:xfrm>
            <a:off x="7239000" y="3505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a:solidFill>
                  <a:srgbClr val="99CCFF"/>
                </a:solidFill>
              </a:rPr>
              <a:t>Ostriches</a:t>
            </a:r>
          </a:p>
        </p:txBody>
      </p:sp>
    </p:spTree>
    <p:extLst>
      <p:ext uri="{BB962C8B-B14F-4D97-AF65-F5344CB8AC3E}">
        <p14:creationId xmlns:p14="http://schemas.microsoft.com/office/powerpoint/2010/main" val="34176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descr="File:Selasphorus rufus on Saltspring Is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2474" y="4651513"/>
            <a:ext cx="3058163" cy="2262946"/>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344554" y="331300"/>
            <a:ext cx="7540490" cy="530087"/>
          </a:xfrm>
          <a:noFill/>
        </p:spPr>
        <p:txBody>
          <a:bodyPr anchor="t"/>
          <a:lstStyle/>
          <a:p>
            <a:r>
              <a:rPr lang="en-US" dirty="0"/>
              <a:t>Migration</a:t>
            </a:r>
          </a:p>
        </p:txBody>
      </p:sp>
      <p:pic>
        <p:nvPicPr>
          <p:cNvPr id="17412" name="Picture 4" descr="Arctic Tern in Flight Overhead"/>
          <p:cNvPicPr>
            <a:picLocks noChangeAspect="1" noChangeArrowheads="1"/>
          </p:cNvPicPr>
          <p:nvPr/>
        </p:nvPicPr>
        <p:blipFill>
          <a:blip r:embed="rId3" cstate="email">
            <a:lum bright="6000" contrast="6000"/>
            <a:extLst>
              <a:ext uri="{28A0092B-C50C-407E-A947-70E740481C1C}">
                <a14:useLocalDpi xmlns:a14="http://schemas.microsoft.com/office/drawing/2010/main"/>
              </a:ext>
            </a:extLst>
          </a:blip>
          <a:srcRect/>
          <a:stretch>
            <a:fillRect/>
          </a:stretch>
        </p:blipFill>
        <p:spPr bwMode="auto">
          <a:xfrm>
            <a:off x="0" y="4505739"/>
            <a:ext cx="3730742" cy="2352261"/>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1800342" y="6553200"/>
            <a:ext cx="193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t> Arctic tern (USFWS)</a:t>
            </a:r>
          </a:p>
        </p:txBody>
      </p:sp>
      <p:pic>
        <p:nvPicPr>
          <p:cNvPr id="17415" name="Picture 7" descr="File:Western Tanager (ma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4502" y="3869634"/>
            <a:ext cx="2401294" cy="3001617"/>
          </a:xfrm>
          <a:prstGeom prst="rect">
            <a:avLst/>
          </a:prstGeom>
          <a:noFill/>
          <a:extLst>
            <a:ext uri="{909E8E84-426E-40DD-AFC4-6F175D3DCCD1}">
              <a14:hiddenFill xmlns:a14="http://schemas.microsoft.com/office/drawing/2010/main">
                <a:solidFill>
                  <a:srgbClr val="FFFFFF"/>
                </a:solidFill>
              </a14:hiddenFill>
            </a:ext>
          </a:extLst>
        </p:spPr>
      </p:pic>
      <p:sp>
        <p:nvSpPr>
          <p:cNvPr id="17418" name="Text Box 10"/>
          <p:cNvSpPr txBox="1">
            <a:spLocks noChangeArrowheads="1"/>
          </p:cNvSpPr>
          <p:nvPr/>
        </p:nvSpPr>
        <p:spPr bwMode="auto">
          <a:xfrm>
            <a:off x="7113104" y="6609659"/>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err="1">
                <a:solidFill>
                  <a:srgbClr val="99CCFF"/>
                </a:solidFill>
              </a:rPr>
              <a:t>Rufous</a:t>
            </a:r>
            <a:r>
              <a:rPr lang="en-US" sz="1400" b="1" dirty="0">
                <a:solidFill>
                  <a:srgbClr val="99CCFF"/>
                </a:solidFill>
              </a:rPr>
              <a:t> hummingbird</a:t>
            </a:r>
          </a:p>
        </p:txBody>
      </p:sp>
      <p:sp>
        <p:nvSpPr>
          <p:cNvPr id="17419" name="Text Box 11"/>
          <p:cNvSpPr txBox="1">
            <a:spLocks noChangeArrowheads="1"/>
          </p:cNvSpPr>
          <p:nvPr/>
        </p:nvSpPr>
        <p:spPr bwMode="auto">
          <a:xfrm>
            <a:off x="4244048" y="6566451"/>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99CCFF"/>
                </a:solidFill>
                <a:effectLst>
                  <a:outerShdw blurRad="38100" dist="38100" dir="2700000" algn="tl">
                    <a:srgbClr val="000000">
                      <a:alpha val="43137"/>
                    </a:srgbClr>
                  </a:outerShdw>
                </a:effectLst>
              </a:rPr>
              <a:t>Western tanager</a:t>
            </a:r>
          </a:p>
        </p:txBody>
      </p:sp>
      <p:sp>
        <p:nvSpPr>
          <p:cNvPr id="17422" name="Rectangle 14"/>
          <p:cNvSpPr>
            <a:spLocks noGrp="1" noChangeArrowheads="1"/>
          </p:cNvSpPr>
          <p:nvPr>
            <p:ph type="body" idx="1"/>
          </p:nvPr>
        </p:nvSpPr>
        <p:spPr>
          <a:xfrm>
            <a:off x="576469" y="1305339"/>
            <a:ext cx="7717735" cy="2209800"/>
          </a:xfrm>
          <a:noFill/>
          <a:ln/>
        </p:spPr>
        <p:txBody>
          <a:bodyPr/>
          <a:lstStyle/>
          <a:p>
            <a:pPr marL="171450" indent="-171450">
              <a:spcBef>
                <a:spcPct val="25000"/>
              </a:spcBef>
            </a:pPr>
            <a:r>
              <a:rPr lang="en-US" sz="2800" dirty="0"/>
              <a:t>Regular, seasonal movements from one place to another and back </a:t>
            </a:r>
          </a:p>
          <a:p>
            <a:pPr marL="515938" lvl="1" indent="-230188">
              <a:spcBef>
                <a:spcPct val="25000"/>
              </a:spcBef>
            </a:pPr>
            <a:r>
              <a:rPr lang="en-US" sz="2800" dirty="0"/>
              <a:t>Vary from short distance to 1000s of miles</a:t>
            </a:r>
          </a:p>
          <a:p>
            <a:pPr marL="171450" indent="-171450">
              <a:spcBef>
                <a:spcPct val="25000"/>
              </a:spcBef>
            </a:pPr>
            <a:r>
              <a:rPr lang="en-US" sz="2800" dirty="0"/>
              <a:t>Purpose: take advantage of best conditions to meet basic needs</a:t>
            </a:r>
          </a:p>
        </p:txBody>
      </p:sp>
    </p:spTree>
    <p:extLst>
      <p:ext uri="{BB962C8B-B14F-4D97-AF65-F5344CB8AC3E}">
        <p14:creationId xmlns:p14="http://schemas.microsoft.com/office/powerpoint/2010/main" val="74940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p:cNvSpPr>
          <p:nvPr/>
        </p:nvSpPr>
        <p:spPr bwMode="auto">
          <a:xfrm>
            <a:off x="684213" y="1371600"/>
            <a:ext cx="7564437" cy="2752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2" charset="0"/>
              <a:buNone/>
            </a:pPr>
            <a:r>
              <a:rPr lang="en-US" sz="3600" dirty="0" smtClean="0"/>
              <a:t>BIRDS</a:t>
            </a:r>
          </a:p>
          <a:p>
            <a:pPr marL="0" indent="0" eaLnBrk="1" hangingPunct="1">
              <a:buFont typeface="Arial" pitchFamily="-32" charset="0"/>
              <a:buNone/>
            </a:pPr>
            <a:r>
              <a:rPr lang="en-US" sz="3600" dirty="0" smtClean="0"/>
              <a:t>Conservation</a:t>
            </a:r>
            <a:endParaRPr lang="en-US" sz="3600" dirty="0"/>
          </a:p>
        </p:txBody>
      </p:sp>
    </p:spTree>
    <p:extLst>
      <p:ext uri="{BB962C8B-B14F-4D97-AF65-F5344CB8AC3E}">
        <p14:creationId xmlns:p14="http://schemas.microsoft.com/office/powerpoint/2010/main" val="28739323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0" name="Picture 8" descr="File:Brown tree snake - Boiga irregulari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9808" y="4008799"/>
            <a:ext cx="4204252" cy="2858154"/>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File:Oiled bird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80" y="1167333"/>
            <a:ext cx="3049657" cy="269104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File:Anodorhynchus hyacinthinus -Hyacinth Macaw -side of hea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4128" y="1188777"/>
            <a:ext cx="3352800" cy="268128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RIVER"/>
          <p:cNvPicPr>
            <a:picLocks noChangeAspect="1" noChangeArrowheads="1"/>
          </p:cNvPicPr>
          <p:nvPr/>
        </p:nvPicPr>
        <p:blipFill>
          <a:blip r:embed="rId5" cstate="email">
            <a:lum bright="6000" contrast="6000"/>
            <a:extLst>
              <a:ext uri="{28A0092B-C50C-407E-A947-70E740481C1C}">
                <a14:useLocalDpi xmlns:a14="http://schemas.microsoft.com/office/drawing/2010/main"/>
              </a:ext>
            </a:extLst>
          </a:blip>
          <a:srcRect/>
          <a:stretch>
            <a:fillRect/>
          </a:stretch>
        </p:blipFill>
        <p:spPr bwMode="auto">
          <a:xfrm>
            <a:off x="273327" y="4058665"/>
            <a:ext cx="4115964" cy="2808288"/>
          </a:xfrm>
          <a:prstGeom prst="rect">
            <a:avLst/>
          </a:prstGeom>
          <a:noFill/>
          <a:extLst>
            <a:ext uri="{909E8E84-426E-40DD-AFC4-6F175D3DCCD1}">
              <a14:hiddenFill xmlns:a14="http://schemas.microsoft.com/office/drawing/2010/main">
                <a:solidFill>
                  <a:srgbClr val="FFFFFF"/>
                </a:solidFill>
              </a14:hiddenFill>
            </a:ext>
          </a:extLst>
        </p:spPr>
      </p:pic>
      <p:sp>
        <p:nvSpPr>
          <p:cNvPr id="23567" name="Text Box 15"/>
          <p:cNvSpPr txBox="1">
            <a:spLocks noChangeArrowheads="1"/>
          </p:cNvSpPr>
          <p:nvPr/>
        </p:nvSpPr>
        <p:spPr bwMode="auto">
          <a:xfrm>
            <a:off x="503337" y="418583"/>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t>Threats to Birds</a:t>
            </a:r>
          </a:p>
        </p:txBody>
      </p:sp>
      <p:sp>
        <p:nvSpPr>
          <p:cNvPr id="23568" name="Text Box 16"/>
          <p:cNvSpPr txBox="1">
            <a:spLocks noChangeArrowheads="1"/>
          </p:cNvSpPr>
          <p:nvPr/>
        </p:nvSpPr>
        <p:spPr bwMode="auto">
          <a:xfrm>
            <a:off x="806480" y="3587699"/>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t>Surf scoter covered in oil</a:t>
            </a:r>
          </a:p>
        </p:txBody>
      </p:sp>
      <p:sp>
        <p:nvSpPr>
          <p:cNvPr id="23569" name="Text Box 17"/>
          <p:cNvSpPr txBox="1">
            <a:spLocks noChangeArrowheads="1"/>
          </p:cNvSpPr>
          <p:nvPr/>
        </p:nvSpPr>
        <p:spPr bwMode="auto">
          <a:xfrm>
            <a:off x="344557" y="6518053"/>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rPr>
              <a:t>Oil palm plantation in Borneo</a:t>
            </a:r>
          </a:p>
        </p:txBody>
      </p:sp>
      <p:sp>
        <p:nvSpPr>
          <p:cNvPr id="23570" name="Text Box 18"/>
          <p:cNvSpPr txBox="1">
            <a:spLocks noChangeArrowheads="1"/>
          </p:cNvSpPr>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a:solidFill>
                  <a:srgbClr val="99CCFF"/>
                </a:solidFill>
              </a:rPr>
              <a:t>Brown tree snake</a:t>
            </a:r>
          </a:p>
        </p:txBody>
      </p:sp>
      <p:sp>
        <p:nvSpPr>
          <p:cNvPr id="23571" name="Text Box 19"/>
          <p:cNvSpPr txBox="1">
            <a:spLocks noChangeArrowheads="1"/>
          </p:cNvSpPr>
          <p:nvPr/>
        </p:nvSpPr>
        <p:spPr bwMode="auto">
          <a:xfrm>
            <a:off x="6761928" y="122250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a:solidFill>
                  <a:srgbClr val="99CCFF"/>
                </a:solidFill>
                <a:effectLst>
                  <a:outerShdw blurRad="38100" dist="38100" dir="2700000" algn="tl">
                    <a:srgbClr val="000000">
                      <a:alpha val="43137"/>
                    </a:srgbClr>
                  </a:outerShdw>
                </a:effectLst>
              </a:rPr>
              <a:t>Hyacinth macaw</a:t>
            </a:r>
          </a:p>
        </p:txBody>
      </p:sp>
    </p:spTree>
    <p:extLst>
      <p:ext uri="{BB962C8B-B14F-4D97-AF65-F5344CB8AC3E}">
        <p14:creationId xmlns:p14="http://schemas.microsoft.com/office/powerpoint/2010/main" val="2194279760"/>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F019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99500"/>
            <a:ext cx="4320209" cy="57585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ChangeArrowheads="1"/>
          </p:cNvSpPr>
          <p:nvPr/>
        </p:nvSpPr>
        <p:spPr bwMode="auto">
          <a:xfrm>
            <a:off x="281609" y="384313"/>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5425" indent="-225425" algn="ctr"/>
            <a:r>
              <a:rPr lang="en-US" sz="3200" b="1" dirty="0"/>
              <a:t>What can YOU do?</a:t>
            </a:r>
          </a:p>
        </p:txBody>
      </p:sp>
      <p:sp>
        <p:nvSpPr>
          <p:cNvPr id="25605" name="Rectangle 5"/>
          <p:cNvSpPr>
            <a:spLocks noGrp="1" noChangeArrowheads="1"/>
          </p:cNvSpPr>
          <p:nvPr>
            <p:ph type="body" idx="1"/>
          </p:nvPr>
        </p:nvSpPr>
        <p:spPr>
          <a:xfrm>
            <a:off x="4638261" y="1361661"/>
            <a:ext cx="3962400" cy="4681330"/>
          </a:xfrm>
        </p:spPr>
        <p:txBody>
          <a:bodyPr/>
          <a:lstStyle/>
          <a:p>
            <a:r>
              <a:rPr lang="en-US" sz="2800" dirty="0"/>
              <a:t>Get to know birds and appreciate them</a:t>
            </a:r>
          </a:p>
          <a:p>
            <a:pPr lvl="1"/>
            <a:r>
              <a:rPr lang="en-US" sz="2400" dirty="0"/>
              <a:t>Join a local naturalist club, birding group</a:t>
            </a:r>
          </a:p>
          <a:p>
            <a:pPr lvl="1"/>
            <a:r>
              <a:rPr lang="en-US" sz="2400" dirty="0"/>
              <a:t>Participate in a citizen science project</a:t>
            </a:r>
          </a:p>
          <a:p>
            <a:r>
              <a:rPr lang="en-US" sz="2800" dirty="0"/>
              <a:t>Write letters of concern to government officials</a:t>
            </a:r>
          </a:p>
          <a:p>
            <a:r>
              <a:rPr lang="en-US" sz="2800" dirty="0"/>
              <a:t>Educate others!</a:t>
            </a:r>
          </a:p>
        </p:txBody>
      </p:sp>
    </p:spTree>
    <p:extLst>
      <p:ext uri="{BB962C8B-B14F-4D97-AF65-F5344CB8AC3E}">
        <p14:creationId xmlns:p14="http://schemas.microsoft.com/office/powerpoint/2010/main" val="295753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0575" y="1417983"/>
            <a:ext cx="4876799" cy="5440017"/>
          </a:xfrm>
        </p:spPr>
        <p:txBody>
          <a:bodyPr/>
          <a:lstStyle/>
          <a:p>
            <a:pPr marL="0" indent="0">
              <a:spcBef>
                <a:spcPct val="25000"/>
              </a:spcBef>
              <a:spcAft>
                <a:spcPct val="25000"/>
              </a:spcAft>
              <a:buFontTx/>
              <a:buNone/>
            </a:pPr>
            <a:r>
              <a:rPr lang="en-US" sz="2800" dirty="0"/>
              <a:t>Create habitat for birds in your backyard, schoolyard or community garden</a:t>
            </a:r>
          </a:p>
          <a:p>
            <a:pPr marL="569913" lvl="1" indent="-279400">
              <a:spcBef>
                <a:spcPct val="25000"/>
              </a:spcBef>
              <a:spcAft>
                <a:spcPct val="25000"/>
              </a:spcAft>
            </a:pPr>
            <a:r>
              <a:rPr lang="en-US" sz="2400" dirty="0"/>
              <a:t>Provide for basic needs of birds: food, water, shelter and places to raise young</a:t>
            </a:r>
          </a:p>
          <a:p>
            <a:pPr marL="569913" lvl="1" indent="-279400">
              <a:spcBef>
                <a:spcPct val="25000"/>
              </a:spcBef>
              <a:spcAft>
                <a:spcPct val="25000"/>
              </a:spcAft>
            </a:pPr>
            <a:r>
              <a:rPr lang="en-US" sz="2400" dirty="0"/>
              <a:t>Remove invasive plants</a:t>
            </a:r>
          </a:p>
          <a:p>
            <a:pPr marL="569913" lvl="1" indent="-279400">
              <a:spcBef>
                <a:spcPct val="25000"/>
              </a:spcBef>
              <a:spcAft>
                <a:spcPct val="25000"/>
              </a:spcAft>
            </a:pPr>
            <a:r>
              <a:rPr lang="en-US" sz="2400" dirty="0"/>
              <a:t>Plant native species</a:t>
            </a:r>
          </a:p>
          <a:p>
            <a:pPr marL="569913" lvl="1" indent="-279400">
              <a:spcBef>
                <a:spcPct val="25000"/>
              </a:spcBef>
              <a:spcAft>
                <a:spcPct val="25000"/>
              </a:spcAft>
            </a:pPr>
            <a:r>
              <a:rPr lang="en-US" sz="2400" dirty="0"/>
              <a:t>Avoid pesticides</a:t>
            </a:r>
          </a:p>
          <a:p>
            <a:pPr marL="569913" lvl="1" indent="-279400">
              <a:spcBef>
                <a:spcPct val="25000"/>
              </a:spcBef>
              <a:spcAft>
                <a:spcPct val="25000"/>
              </a:spcAft>
            </a:pPr>
            <a:r>
              <a:rPr lang="en-US" sz="2400" dirty="0"/>
              <a:t>Keep cats indoors!</a:t>
            </a:r>
          </a:p>
        </p:txBody>
      </p:sp>
      <p:pic>
        <p:nvPicPr>
          <p:cNvPr id="24580" name="Picture 4" descr="BH workshop4-07 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9004" y="1099930"/>
            <a:ext cx="3454995" cy="5759657"/>
          </a:xfrm>
          <a:prstGeom prst="rect">
            <a:avLst/>
          </a:prstGeom>
          <a:noFill/>
          <a:extLst>
            <a:ext uri="{909E8E84-426E-40DD-AFC4-6F175D3DCCD1}">
              <a14:hiddenFill xmlns:a14="http://schemas.microsoft.com/office/drawing/2010/main">
                <a:solidFill>
                  <a:srgbClr val="FFFFFF"/>
                </a:solidFill>
              </a14:hiddenFill>
            </a:ext>
          </a:extLst>
        </p:spPr>
      </p:pic>
      <p:sp>
        <p:nvSpPr>
          <p:cNvPr id="24582" name="Rectangle 6"/>
          <p:cNvSpPr>
            <a:spLocks noChangeArrowheads="1"/>
          </p:cNvSpPr>
          <p:nvPr/>
        </p:nvSpPr>
        <p:spPr bwMode="auto">
          <a:xfrm>
            <a:off x="-198780" y="39756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5425" indent="-225425" algn="ctr"/>
            <a:r>
              <a:rPr lang="en-US" sz="3200" b="1" dirty="0"/>
              <a:t>What can YOU do?</a:t>
            </a:r>
          </a:p>
        </p:txBody>
      </p:sp>
    </p:spTree>
    <p:extLst>
      <p:ext uri="{BB962C8B-B14F-4D97-AF65-F5344CB8AC3E}">
        <p14:creationId xmlns:p14="http://schemas.microsoft.com/office/powerpoint/2010/main" val="226437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2963" y="2627313"/>
            <a:ext cx="4492625"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body" idx="1"/>
          </p:nvPr>
        </p:nvSpPr>
        <p:spPr>
          <a:xfrm>
            <a:off x="0" y="1195754"/>
            <a:ext cx="4572000" cy="5662246"/>
          </a:xfrm>
        </p:spPr>
        <p:txBody>
          <a:bodyPr/>
          <a:lstStyle/>
          <a:p>
            <a:pPr marL="461963" lvl="1" indent="-228600">
              <a:spcBef>
                <a:spcPct val="25000"/>
              </a:spcBef>
              <a:buFont typeface="Wingdings" pitchFamily="2" charset="2"/>
              <a:buChar char="§"/>
            </a:pPr>
            <a:r>
              <a:rPr lang="en-US" sz="3200" dirty="0" smtClean="0"/>
              <a:t>Kingdom </a:t>
            </a:r>
            <a:r>
              <a:rPr lang="en-US" sz="3200" dirty="0"/>
              <a:t>– </a:t>
            </a:r>
            <a:r>
              <a:rPr lang="en-US" sz="3200" dirty="0" err="1"/>
              <a:t>Animalia</a:t>
            </a:r>
            <a:endParaRPr lang="en-US" sz="3200" dirty="0"/>
          </a:p>
          <a:p>
            <a:pPr marL="461963" lvl="1" indent="-228600">
              <a:spcBef>
                <a:spcPct val="25000"/>
              </a:spcBef>
              <a:buFont typeface="Wingdings" pitchFamily="2" charset="2"/>
              <a:buChar char="§"/>
            </a:pPr>
            <a:r>
              <a:rPr lang="en-US" sz="3200" dirty="0"/>
              <a:t>Phylum – </a:t>
            </a:r>
            <a:r>
              <a:rPr lang="en-US" sz="3200" dirty="0" err="1"/>
              <a:t>Chordata</a:t>
            </a:r>
            <a:endParaRPr lang="en-US" sz="3200" dirty="0"/>
          </a:p>
          <a:p>
            <a:pPr marL="461963" lvl="1" indent="-228600">
              <a:spcBef>
                <a:spcPct val="25000"/>
              </a:spcBef>
              <a:buFont typeface="Wingdings" pitchFamily="2" charset="2"/>
              <a:buChar char="§"/>
            </a:pPr>
            <a:r>
              <a:rPr lang="en-US" sz="3200" dirty="0"/>
              <a:t>Class – Aves</a:t>
            </a:r>
          </a:p>
          <a:p>
            <a:pPr marL="461963" lvl="1" indent="-228600">
              <a:spcBef>
                <a:spcPct val="25000"/>
              </a:spcBef>
              <a:buFont typeface="Wingdings" pitchFamily="2" charset="2"/>
              <a:buChar char="§"/>
            </a:pPr>
            <a:r>
              <a:rPr lang="en-US" sz="3200" dirty="0"/>
              <a:t>Order ~ </a:t>
            </a:r>
            <a:r>
              <a:rPr lang="en-US" sz="3200" dirty="0" smtClean="0"/>
              <a:t>45</a:t>
            </a:r>
            <a:endParaRPr lang="en-US" sz="3200" dirty="0"/>
          </a:p>
          <a:p>
            <a:pPr marL="461963" lvl="1" indent="-228600">
              <a:spcBef>
                <a:spcPct val="25000"/>
              </a:spcBef>
              <a:buFont typeface="Wingdings" pitchFamily="2" charset="2"/>
              <a:buChar char="§"/>
            </a:pPr>
            <a:r>
              <a:rPr lang="en-US" sz="3200" dirty="0"/>
              <a:t>Family ~ </a:t>
            </a:r>
            <a:r>
              <a:rPr lang="en-US" sz="3200" dirty="0" smtClean="0"/>
              <a:t>235 </a:t>
            </a:r>
            <a:endParaRPr lang="en-US" sz="3200" dirty="0"/>
          </a:p>
          <a:p>
            <a:pPr marL="461963" lvl="1" indent="-228600">
              <a:spcBef>
                <a:spcPct val="25000"/>
              </a:spcBef>
              <a:buFont typeface="Wingdings" pitchFamily="2" charset="2"/>
              <a:buChar char="§"/>
            </a:pPr>
            <a:r>
              <a:rPr lang="en-US" sz="3200" dirty="0"/>
              <a:t>Genus ~ </a:t>
            </a:r>
            <a:r>
              <a:rPr lang="en-US" sz="3200" dirty="0" smtClean="0"/>
              <a:t>2,340</a:t>
            </a:r>
            <a:endParaRPr lang="en-US" sz="3200" dirty="0"/>
          </a:p>
          <a:p>
            <a:pPr marL="461963" lvl="1" indent="-228600">
              <a:spcBef>
                <a:spcPct val="25000"/>
              </a:spcBef>
              <a:buFont typeface="Wingdings" pitchFamily="2" charset="2"/>
              <a:buChar char="§"/>
            </a:pPr>
            <a:r>
              <a:rPr lang="en-US" sz="3200" dirty="0"/>
              <a:t>Species ~ 10,000</a:t>
            </a:r>
          </a:p>
          <a:p>
            <a:pPr marL="795338" lvl="2" indent="-219075">
              <a:spcBef>
                <a:spcPct val="25000"/>
              </a:spcBef>
              <a:buFont typeface="Arial" charset="0"/>
              <a:buChar char="–"/>
            </a:pPr>
            <a:r>
              <a:rPr lang="en-US" sz="2800" dirty="0"/>
              <a:t> 489 in Washington state </a:t>
            </a:r>
          </a:p>
          <a:p>
            <a:pPr marL="119063" indent="-119063">
              <a:spcBef>
                <a:spcPct val="25000"/>
              </a:spcBef>
              <a:buFontTx/>
              <a:buNone/>
            </a:pPr>
            <a:endParaRPr lang="en-US" dirty="0">
              <a:cs typeface="Arial" charset="0"/>
            </a:endParaRPr>
          </a:p>
        </p:txBody>
      </p:sp>
      <p:sp>
        <p:nvSpPr>
          <p:cNvPr id="4100" name="Rectangle 4"/>
          <p:cNvSpPr>
            <a:spLocks noChangeArrowheads="1"/>
          </p:cNvSpPr>
          <p:nvPr/>
        </p:nvSpPr>
        <p:spPr bwMode="auto">
          <a:xfrm>
            <a:off x="1588" y="161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34" name="Picture 38" descr="screamer chick"/>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648200" y="0"/>
            <a:ext cx="4495800" cy="3370263"/>
          </a:xfrm>
          <a:prstGeom prst="rect">
            <a:avLst/>
          </a:prstGeom>
          <a:noFill/>
          <a:extLst>
            <a:ext uri="{909E8E84-426E-40DD-AFC4-6F175D3DCCD1}">
              <a14:hiddenFill xmlns:a14="http://schemas.microsoft.com/office/drawing/2010/main">
                <a:solidFill>
                  <a:srgbClr val="FFFFFF"/>
                </a:solidFill>
              </a14:hiddenFill>
            </a:ext>
          </a:extLst>
        </p:spPr>
      </p:pic>
      <p:sp>
        <p:nvSpPr>
          <p:cNvPr id="4135" name="Text Box 39"/>
          <p:cNvSpPr txBox="1">
            <a:spLocks noChangeArrowheads="1"/>
          </p:cNvSpPr>
          <p:nvPr/>
        </p:nvSpPr>
        <p:spPr bwMode="auto">
          <a:xfrm>
            <a:off x="4572000" y="65214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rPr>
              <a:t>Great blue heron</a:t>
            </a:r>
          </a:p>
        </p:txBody>
      </p:sp>
      <p:sp>
        <p:nvSpPr>
          <p:cNvPr id="4136" name="Text Box 40"/>
          <p:cNvSpPr txBox="1">
            <a:spLocks noChangeArrowheads="1"/>
          </p:cNvSpPr>
          <p:nvPr/>
        </p:nvSpPr>
        <p:spPr bwMode="auto">
          <a:xfrm>
            <a:off x="4648200" y="2895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99CCFF"/>
                </a:solidFill>
              </a:rPr>
              <a:t>Crested screamers</a:t>
            </a:r>
          </a:p>
        </p:txBody>
      </p:sp>
      <p:sp>
        <p:nvSpPr>
          <p:cNvPr id="8" name="Title 1"/>
          <p:cNvSpPr>
            <a:spLocks noGrp="1"/>
          </p:cNvSpPr>
          <p:nvPr>
            <p:ph type="title"/>
          </p:nvPr>
        </p:nvSpPr>
        <p:spPr>
          <a:xfrm>
            <a:off x="261938" y="326183"/>
            <a:ext cx="7807325" cy="484187"/>
          </a:xfrm>
        </p:spPr>
        <p:txBody>
          <a:bodyPr/>
          <a:lstStyle/>
          <a:p>
            <a:pPr eaLnBrk="1" hangingPunct="1"/>
            <a:r>
              <a:rPr lang="da-DK" dirty="0" smtClean="0">
                <a:latin typeface="+mn-lt"/>
              </a:rPr>
              <a:t>Bird Taxonomy</a:t>
            </a:r>
            <a:endParaRPr lang="en-US" dirty="0">
              <a:latin typeface="+mn-lt"/>
            </a:endParaRPr>
          </a:p>
        </p:txBody>
      </p:sp>
    </p:spTree>
    <p:extLst>
      <p:ext uri="{BB962C8B-B14F-4D97-AF65-F5344CB8AC3E}">
        <p14:creationId xmlns:p14="http://schemas.microsoft.com/office/powerpoint/2010/main" val="14669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descr="Sun_coffee_pri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84613"/>
            <a:ext cx="4648200" cy="2973387"/>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shade_coffee_pri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540" y="1126436"/>
            <a:ext cx="3825459" cy="5738188"/>
          </a:xfrm>
          <a:prstGeom prst="rect">
            <a:avLst/>
          </a:prstGeom>
          <a:noFill/>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278295" y="1157221"/>
            <a:ext cx="504024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800" dirty="0"/>
              <a:t>Purchase shade-grown coffee</a:t>
            </a:r>
          </a:p>
          <a:p>
            <a:pPr>
              <a:spcBef>
                <a:spcPts val="0"/>
              </a:spcBef>
              <a:buFontTx/>
              <a:buChar char="•"/>
            </a:pPr>
            <a:r>
              <a:rPr lang="en-US" sz="2400" dirty="0"/>
              <a:t>Grown under intact tree canopy</a:t>
            </a:r>
          </a:p>
          <a:p>
            <a:pPr>
              <a:spcBef>
                <a:spcPts val="0"/>
              </a:spcBef>
              <a:buFontTx/>
              <a:buChar char="•"/>
            </a:pPr>
            <a:r>
              <a:rPr lang="en-US" sz="2400" dirty="0"/>
              <a:t>Provides habitat for residential and migratory species</a:t>
            </a:r>
          </a:p>
          <a:p>
            <a:pPr>
              <a:spcBef>
                <a:spcPts val="0"/>
              </a:spcBef>
              <a:buFontTx/>
              <a:buChar char="•"/>
            </a:pPr>
            <a:r>
              <a:rPr lang="en-US" sz="2400" dirty="0"/>
              <a:t>Reduces need for fertilizers and pesticides</a:t>
            </a:r>
          </a:p>
          <a:p>
            <a:pPr>
              <a:spcBef>
                <a:spcPts val="0"/>
              </a:spcBef>
              <a:buFontTx/>
              <a:buChar char="•"/>
            </a:pPr>
            <a:r>
              <a:rPr lang="en-US" sz="2400" dirty="0"/>
              <a:t>Grounds for Change fundraiser</a:t>
            </a:r>
          </a:p>
        </p:txBody>
      </p:sp>
      <p:sp>
        <p:nvSpPr>
          <p:cNvPr id="29707" name="Rectangle 11"/>
          <p:cNvSpPr>
            <a:spLocks noChangeArrowheads="1"/>
          </p:cNvSpPr>
          <p:nvPr/>
        </p:nvSpPr>
        <p:spPr bwMode="auto">
          <a:xfrm>
            <a:off x="36444" y="414478"/>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5425" indent="-225425" algn="ctr"/>
            <a:r>
              <a:rPr lang="en-US" sz="3200" b="1" dirty="0"/>
              <a:t>What can YOU do?</a:t>
            </a:r>
          </a:p>
        </p:txBody>
      </p:sp>
      <p:sp>
        <p:nvSpPr>
          <p:cNvPr id="29708" name="Text Box 12"/>
          <p:cNvSpPr txBox="1">
            <a:spLocks noChangeArrowheads="1"/>
          </p:cNvSpPr>
          <p:nvPr/>
        </p:nvSpPr>
        <p:spPr bwMode="auto">
          <a:xfrm>
            <a:off x="5318541" y="65214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rPr>
              <a:t>“Shade” coffee plantation</a:t>
            </a:r>
          </a:p>
        </p:txBody>
      </p:sp>
      <p:sp>
        <p:nvSpPr>
          <p:cNvPr id="29709" name="Text Box 13"/>
          <p:cNvSpPr txBox="1">
            <a:spLocks noChangeArrowheads="1"/>
          </p:cNvSpPr>
          <p:nvPr/>
        </p:nvSpPr>
        <p:spPr bwMode="auto">
          <a:xfrm>
            <a:off x="0" y="65532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FFFF00"/>
                </a:solidFill>
              </a:rPr>
              <a:t>“Sun” coffee plantation</a:t>
            </a:r>
          </a:p>
        </p:txBody>
      </p:sp>
    </p:spTree>
    <p:extLst>
      <p:ext uri="{BB962C8B-B14F-4D97-AF65-F5344CB8AC3E}">
        <p14:creationId xmlns:p14="http://schemas.microsoft.com/office/powerpoint/2010/main" val="213357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ferruginous hawk"/>
          <p:cNvPicPr>
            <a:picLocks noChangeAspect="1" noChangeArrowheads="1"/>
          </p:cNvPicPr>
          <p:nvPr/>
        </p:nvPicPr>
        <p:blipFill>
          <a:blip r:embed="rId2" cstate="email">
            <a:lum bright="12000" contrast="18000"/>
            <a:extLst>
              <a:ext uri="{28A0092B-C50C-407E-A947-70E740481C1C}">
                <a14:useLocalDpi xmlns:a14="http://schemas.microsoft.com/office/drawing/2010/main"/>
              </a:ext>
            </a:extLst>
          </a:blip>
          <a:srcRect/>
          <a:stretch>
            <a:fillRect/>
          </a:stretch>
        </p:blipFill>
        <p:spPr bwMode="auto">
          <a:xfrm>
            <a:off x="4946699" y="1583635"/>
            <a:ext cx="4189709" cy="528443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DDow006rtcopy"/>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646240"/>
            <a:ext cx="3737113" cy="5238263"/>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ChangeArrowheads="1"/>
          </p:cNvSpPr>
          <p:nvPr/>
        </p:nvSpPr>
        <p:spPr bwMode="auto">
          <a:xfrm>
            <a:off x="4953000" y="1219200"/>
            <a:ext cx="4191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4488" lvl="1" indent="-230188">
              <a:spcBef>
                <a:spcPct val="20000"/>
              </a:spcBef>
              <a:buFontTx/>
              <a:buChar char="–"/>
            </a:pPr>
            <a:endParaRPr lang="en-US" sz="2800"/>
          </a:p>
        </p:txBody>
      </p:sp>
      <p:sp>
        <p:nvSpPr>
          <p:cNvPr id="28677" name="Rectangle 5"/>
          <p:cNvSpPr>
            <a:spLocks noChangeArrowheads="1"/>
          </p:cNvSpPr>
          <p:nvPr/>
        </p:nvSpPr>
        <p:spPr bwMode="auto">
          <a:xfrm>
            <a:off x="-251786" y="456960"/>
            <a:ext cx="5066609" cy="5847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5425" indent="-225425" algn="ctr"/>
            <a:r>
              <a:rPr lang="en-US" sz="3200" b="1" dirty="0"/>
              <a:t>What can YOU do? </a:t>
            </a:r>
          </a:p>
        </p:txBody>
      </p:sp>
      <p:sp>
        <p:nvSpPr>
          <p:cNvPr id="28680" name="Rectangle 8"/>
          <p:cNvSpPr>
            <a:spLocks noChangeArrowheads="1"/>
          </p:cNvSpPr>
          <p:nvPr/>
        </p:nvSpPr>
        <p:spPr bwMode="auto">
          <a:xfrm>
            <a:off x="1471002" y="6115872"/>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4300" lvl="1" algn="ctr">
              <a:spcBef>
                <a:spcPct val="20000"/>
              </a:spcBef>
            </a:pPr>
            <a:r>
              <a:rPr lang="en-US" dirty="0">
                <a:solidFill>
                  <a:srgbClr val="99CCFF"/>
                </a:solidFill>
                <a:effectLst>
                  <a:outerShdw blurRad="38100" dist="38100" dir="2700000" algn="tl">
                    <a:srgbClr val="000000">
                      <a:alpha val="43137"/>
                    </a:srgbClr>
                  </a:outerShdw>
                </a:effectLst>
              </a:rPr>
              <a:t>Cranes of Asia: </a:t>
            </a:r>
            <a:r>
              <a:rPr lang="en-US" dirty="0" err="1">
                <a:solidFill>
                  <a:srgbClr val="99CCFF"/>
                </a:solidFill>
                <a:effectLst>
                  <a:outerShdw blurRad="38100" dist="38100" dir="2700000" algn="tl">
                    <a:srgbClr val="000000">
                      <a:alpha val="43137"/>
                    </a:srgbClr>
                  </a:outerShdw>
                </a:effectLst>
              </a:rPr>
              <a:t>Muraviovka</a:t>
            </a:r>
            <a:r>
              <a:rPr lang="en-US" dirty="0">
                <a:solidFill>
                  <a:srgbClr val="99CCFF"/>
                </a:solidFill>
                <a:effectLst>
                  <a:outerShdw blurRad="38100" dist="38100" dir="2700000" algn="tl">
                    <a:srgbClr val="000000">
                      <a:alpha val="43137"/>
                    </a:srgbClr>
                  </a:outerShdw>
                </a:effectLst>
              </a:rPr>
              <a:t> Park</a:t>
            </a:r>
          </a:p>
        </p:txBody>
      </p:sp>
      <p:sp>
        <p:nvSpPr>
          <p:cNvPr id="28681" name="Rectangle 9"/>
          <p:cNvSpPr>
            <a:spLocks noChangeArrowheads="1"/>
          </p:cNvSpPr>
          <p:nvPr/>
        </p:nvSpPr>
        <p:spPr bwMode="auto">
          <a:xfrm>
            <a:off x="4953000" y="1616764"/>
            <a:ext cx="1752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a:solidFill>
                  <a:srgbClr val="99CCFF"/>
                </a:solidFill>
              </a:rPr>
              <a:t>Raptor Ecology of the </a:t>
            </a:r>
          </a:p>
          <a:p>
            <a:pPr algn="ctr"/>
            <a:r>
              <a:rPr lang="en-US" dirty="0">
                <a:solidFill>
                  <a:srgbClr val="99CCFF"/>
                </a:solidFill>
              </a:rPr>
              <a:t>Shrub Steppe</a:t>
            </a:r>
          </a:p>
        </p:txBody>
      </p:sp>
      <p:sp>
        <p:nvSpPr>
          <p:cNvPr id="2" name="Rectangle 1"/>
          <p:cNvSpPr/>
          <p:nvPr/>
        </p:nvSpPr>
        <p:spPr>
          <a:xfrm>
            <a:off x="282575" y="1124634"/>
            <a:ext cx="8516868" cy="523220"/>
          </a:xfrm>
          <a:prstGeom prst="rect">
            <a:avLst/>
          </a:prstGeom>
        </p:spPr>
        <p:txBody>
          <a:bodyPr wrap="square">
            <a:spAutoFit/>
          </a:bodyPr>
          <a:lstStyle/>
          <a:p>
            <a:pPr marL="225425" indent="-225425"/>
            <a:r>
              <a:rPr lang="en-US" sz="2800" dirty="0"/>
              <a:t>Support local and global conservation efforts</a:t>
            </a:r>
          </a:p>
        </p:txBody>
      </p:sp>
    </p:spTree>
    <p:extLst>
      <p:ext uri="{BB962C8B-B14F-4D97-AF65-F5344CB8AC3E}">
        <p14:creationId xmlns:p14="http://schemas.microsoft.com/office/powerpoint/2010/main" val="3451511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4953000" y="1219200"/>
            <a:ext cx="4191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4488" lvl="1" indent="-230188">
              <a:spcBef>
                <a:spcPct val="20000"/>
              </a:spcBef>
              <a:buFontTx/>
              <a:buChar char="–"/>
            </a:pPr>
            <a:endParaRPr lang="en-US" sz="2800"/>
          </a:p>
        </p:txBody>
      </p:sp>
      <p:sp>
        <p:nvSpPr>
          <p:cNvPr id="28677" name="Rectangle 5"/>
          <p:cNvSpPr>
            <a:spLocks noChangeArrowheads="1"/>
          </p:cNvSpPr>
          <p:nvPr/>
        </p:nvSpPr>
        <p:spPr bwMode="auto">
          <a:xfrm>
            <a:off x="-251786" y="456960"/>
            <a:ext cx="5066609" cy="5847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5425" indent="-225425" algn="ctr"/>
            <a:r>
              <a:rPr lang="en-US" sz="3200" b="1" dirty="0"/>
              <a:t>What can YOU do? </a:t>
            </a:r>
          </a:p>
        </p:txBody>
      </p:sp>
      <p:sp>
        <p:nvSpPr>
          <p:cNvPr id="2" name="Rectangle 1"/>
          <p:cNvSpPr/>
          <p:nvPr/>
        </p:nvSpPr>
        <p:spPr>
          <a:xfrm>
            <a:off x="282575" y="1124634"/>
            <a:ext cx="8516868" cy="523220"/>
          </a:xfrm>
          <a:prstGeom prst="rect">
            <a:avLst/>
          </a:prstGeom>
        </p:spPr>
        <p:txBody>
          <a:bodyPr wrap="square">
            <a:spAutoFit/>
          </a:bodyPr>
          <a:lstStyle/>
          <a:p>
            <a:pPr marL="225425" indent="-225425"/>
            <a:r>
              <a:rPr lang="en-US" sz="2800" dirty="0"/>
              <a:t>Support local and global conservation efforts</a:t>
            </a:r>
          </a:p>
        </p:txBody>
      </p:sp>
      <p:pic>
        <p:nvPicPr>
          <p:cNvPr id="9" name="Picture 9" descr="RH30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61110" y="1666257"/>
            <a:ext cx="3466063" cy="5202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AE06PP_01-113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151" y="1692761"/>
            <a:ext cx="3443492" cy="5165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51151" y="5773341"/>
            <a:ext cx="3576022" cy="1077218"/>
          </a:xfrm>
          <a:prstGeom prst="rect">
            <a:avLst/>
          </a:prstGeom>
        </p:spPr>
        <p:txBody>
          <a:bodyPr wrap="square">
            <a:spAutoFit/>
          </a:bodyPr>
          <a:lstStyle/>
          <a:p>
            <a:pPr marL="114300" lvl="1" algn="ctr">
              <a:spcBef>
                <a:spcPct val="20000"/>
              </a:spcBef>
            </a:pPr>
            <a:r>
              <a:rPr lang="en-US" sz="2000" b="1" dirty="0">
                <a:solidFill>
                  <a:srgbClr val="99CCFF"/>
                </a:solidFill>
                <a:effectLst>
                  <a:outerShdw blurRad="38100" dist="38100" dir="2700000" algn="tl">
                    <a:srgbClr val="000000"/>
                  </a:outerShdw>
                </a:effectLst>
              </a:rPr>
              <a:t>Hornbill Research Foundation: </a:t>
            </a:r>
          </a:p>
          <a:p>
            <a:pPr marL="114300" lvl="1" algn="ctr">
              <a:spcBef>
                <a:spcPct val="20000"/>
              </a:spcBef>
            </a:pPr>
            <a:r>
              <a:rPr lang="en-US" sz="2000" b="1" dirty="0">
                <a:solidFill>
                  <a:srgbClr val="99CCFF"/>
                </a:solidFill>
                <a:effectLst>
                  <a:outerShdw blurRad="38100" dist="38100" dir="2700000" algn="tl">
                    <a:srgbClr val="000000"/>
                  </a:outerShdw>
                </a:effectLst>
              </a:rPr>
              <a:t>adopt a hornbill nest!</a:t>
            </a:r>
          </a:p>
        </p:txBody>
      </p:sp>
    </p:spTree>
    <p:extLst>
      <p:ext uri="{BB962C8B-B14F-4D97-AF65-F5344CB8AC3E}">
        <p14:creationId xmlns:p14="http://schemas.microsoft.com/office/powerpoint/2010/main" val="3480994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0" y="132520"/>
            <a:ext cx="809707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chemeClr val="bg2"/>
                </a:solidFill>
              </a:rPr>
              <a:t>Photo credits</a:t>
            </a:r>
            <a:br>
              <a:rPr lang="en-US" sz="2000" b="1" dirty="0">
                <a:solidFill>
                  <a:schemeClr val="bg2"/>
                </a:solidFill>
              </a:rPr>
            </a:br>
            <a:r>
              <a:rPr lang="en-US" sz="2000" i="1" dirty="0">
                <a:solidFill>
                  <a:schemeClr val="bg2"/>
                </a:solidFill>
              </a:rPr>
              <a:t>All WPZ photos property of Woodland Park Zoo except those noted below. All rights reserved. </a:t>
            </a:r>
            <a:br>
              <a:rPr lang="en-US" sz="2000" i="1" dirty="0">
                <a:solidFill>
                  <a:schemeClr val="bg2"/>
                </a:solidFill>
              </a:rPr>
            </a:br>
            <a:endParaRPr lang="en-US" sz="2000" b="1" dirty="0">
              <a:solidFill>
                <a:schemeClr val="bg2"/>
              </a:solidFill>
            </a:endParaRPr>
          </a:p>
        </p:txBody>
      </p:sp>
      <p:sp>
        <p:nvSpPr>
          <p:cNvPr id="30729" name="Rectangle 9"/>
          <p:cNvSpPr>
            <a:spLocks noGrp="1" noChangeArrowheads="1"/>
          </p:cNvSpPr>
          <p:nvPr>
            <p:ph type="body" idx="1"/>
          </p:nvPr>
        </p:nvSpPr>
        <p:spPr>
          <a:xfrm>
            <a:off x="0" y="1219200"/>
            <a:ext cx="9144000" cy="5638800"/>
          </a:xfrm>
        </p:spPr>
        <p:txBody>
          <a:bodyPr/>
          <a:lstStyle/>
          <a:p>
            <a:pPr marL="228600" lvl="2" indent="0">
              <a:spcBef>
                <a:spcPct val="15000"/>
              </a:spcBef>
              <a:buNone/>
            </a:pPr>
            <a:r>
              <a:rPr lang="en-US" sz="2400" b="1" dirty="0">
                <a:solidFill>
                  <a:schemeClr val="bg2"/>
                </a:solidFill>
              </a:rPr>
              <a:t>All other photos used with permission. All rights reserved.</a:t>
            </a:r>
          </a:p>
          <a:p>
            <a:pPr marL="344488" lvl="2" indent="-115888">
              <a:spcBef>
                <a:spcPct val="15000"/>
              </a:spcBef>
            </a:pPr>
            <a:r>
              <a:rPr lang="en-US" sz="2100" b="1" dirty="0" smtClean="0">
                <a:solidFill>
                  <a:schemeClr val="bg2"/>
                </a:solidFill>
              </a:rPr>
              <a:t>Taken </a:t>
            </a:r>
            <a:r>
              <a:rPr lang="en-US" sz="2100" b="1" dirty="0">
                <a:solidFill>
                  <a:schemeClr val="bg2"/>
                </a:solidFill>
              </a:rPr>
              <a:t>from public domain (wikipedia.org): </a:t>
            </a:r>
            <a:r>
              <a:rPr lang="en-US" sz="2100" dirty="0">
                <a:solidFill>
                  <a:schemeClr val="bg2"/>
                </a:solidFill>
              </a:rPr>
              <a:t>feather illustration, bird skeleton, contour and down feathers, king penguin colony, winter wren with hatchlings, flicker in nest, flamingo on nest, ostrich egg, robin nest, hummingbirds on nest, ducklings, flamingo in water, illustration of bird beaks, western bluebird leaving </a:t>
            </a:r>
            <a:r>
              <a:rPr lang="en-US" sz="2100" dirty="0" err="1">
                <a:solidFill>
                  <a:schemeClr val="bg2"/>
                </a:solidFill>
              </a:rPr>
              <a:t>nestbox</a:t>
            </a:r>
            <a:r>
              <a:rPr lang="en-US" sz="2100" dirty="0">
                <a:solidFill>
                  <a:schemeClr val="bg2"/>
                </a:solidFill>
              </a:rPr>
              <a:t>, </a:t>
            </a:r>
            <a:r>
              <a:rPr lang="en-US" sz="2100" dirty="0" err="1">
                <a:solidFill>
                  <a:schemeClr val="bg2"/>
                </a:solidFill>
              </a:rPr>
              <a:t>rufous</a:t>
            </a:r>
            <a:r>
              <a:rPr lang="en-US" sz="2100" dirty="0">
                <a:solidFill>
                  <a:schemeClr val="bg2"/>
                </a:solidFill>
              </a:rPr>
              <a:t> hummingbird, western tanager, Archaeopteryx, hyacinth macaw, brown tree snake, oil-coated surf scoter </a:t>
            </a:r>
          </a:p>
          <a:p>
            <a:pPr marL="344488" lvl="2" indent="-115888">
              <a:spcBef>
                <a:spcPct val="15000"/>
              </a:spcBef>
            </a:pPr>
            <a:r>
              <a:rPr lang="en-US" sz="2100" b="1" dirty="0">
                <a:solidFill>
                  <a:schemeClr val="bg2"/>
                </a:solidFill>
              </a:rPr>
              <a:t>National Science Foundation, U.S. Antarctic Program Photo Library: </a:t>
            </a:r>
            <a:r>
              <a:rPr lang="en-US" sz="2100" dirty="0">
                <a:solidFill>
                  <a:schemeClr val="bg2"/>
                </a:solidFill>
              </a:rPr>
              <a:t>emperor penguins</a:t>
            </a:r>
          </a:p>
          <a:p>
            <a:pPr marL="344488" lvl="2" indent="-115888">
              <a:spcBef>
                <a:spcPct val="15000"/>
              </a:spcBef>
            </a:pPr>
            <a:r>
              <a:rPr lang="en-US" sz="2100" b="1" dirty="0">
                <a:solidFill>
                  <a:schemeClr val="bg2"/>
                </a:solidFill>
              </a:rPr>
              <a:t>US Fish and Wildlife Service, Alaska Image Library (Tim Bowman): </a:t>
            </a:r>
            <a:r>
              <a:rPr lang="en-US" sz="2100" dirty="0">
                <a:solidFill>
                  <a:schemeClr val="bg2"/>
                </a:solidFill>
              </a:rPr>
              <a:t>Arctic tern</a:t>
            </a:r>
          </a:p>
          <a:p>
            <a:pPr marL="344488" lvl="2" indent="-115888">
              <a:spcBef>
                <a:spcPct val="15000"/>
              </a:spcBef>
            </a:pPr>
            <a:r>
              <a:rPr lang="en-US" sz="2100" b="1" dirty="0" err="1">
                <a:solidFill>
                  <a:schemeClr val="bg2"/>
                </a:solidFill>
              </a:rPr>
              <a:t>Hutan</a:t>
            </a:r>
            <a:r>
              <a:rPr lang="en-US" sz="2100" b="1" dirty="0">
                <a:solidFill>
                  <a:schemeClr val="bg2"/>
                </a:solidFill>
              </a:rPr>
              <a:t> Asian Elephant Conservation: </a:t>
            </a:r>
            <a:r>
              <a:rPr lang="en-US" sz="2100" dirty="0">
                <a:solidFill>
                  <a:schemeClr val="bg2"/>
                </a:solidFill>
              </a:rPr>
              <a:t>palm oil plantation</a:t>
            </a:r>
          </a:p>
          <a:p>
            <a:pPr marL="344488" lvl="2" indent="-115888">
              <a:spcBef>
                <a:spcPct val="15000"/>
              </a:spcBef>
            </a:pPr>
            <a:r>
              <a:rPr lang="en-US" sz="2100" b="1" dirty="0">
                <a:solidFill>
                  <a:schemeClr val="bg2"/>
                </a:solidFill>
              </a:rPr>
              <a:t>Seattle Audubon: </a:t>
            </a:r>
            <a:r>
              <a:rPr lang="en-US" sz="2100" dirty="0">
                <a:solidFill>
                  <a:schemeClr val="bg2"/>
                </a:solidFill>
              </a:rPr>
              <a:t>sun and shade-coffee plantations</a:t>
            </a:r>
          </a:p>
          <a:p>
            <a:pPr marL="344488" lvl="2" indent="-115888">
              <a:spcBef>
                <a:spcPct val="15000"/>
              </a:spcBef>
            </a:pPr>
            <a:r>
              <a:rPr lang="en-US" sz="2100" b="1" dirty="0">
                <a:solidFill>
                  <a:schemeClr val="bg2"/>
                </a:solidFill>
              </a:rPr>
              <a:t>Hornbill Research Foundation </a:t>
            </a:r>
            <a:r>
              <a:rPr lang="en-US" sz="2100" dirty="0">
                <a:solidFill>
                  <a:schemeClr val="bg2"/>
                </a:solidFill>
              </a:rPr>
              <a:t>hornbill being measured </a:t>
            </a:r>
            <a:r>
              <a:rPr lang="en-US" sz="2100" b="1" dirty="0">
                <a:solidFill>
                  <a:schemeClr val="bg2"/>
                </a:solidFill>
              </a:rPr>
              <a:t>(</a:t>
            </a:r>
            <a:r>
              <a:rPr lang="en-US" sz="2100" dirty="0">
                <a:solidFill>
                  <a:schemeClr val="bg2"/>
                </a:solidFill>
              </a:rPr>
              <a:t>Eric Kowalczyk), hornbill on nest</a:t>
            </a:r>
          </a:p>
        </p:txBody>
      </p:sp>
    </p:spTree>
    <p:extLst>
      <p:ext uri="{BB962C8B-B14F-4D97-AF65-F5344CB8AC3E}">
        <p14:creationId xmlns:p14="http://schemas.microsoft.com/office/powerpoint/2010/main" val="119624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txBox="1">
            <a:spLocks/>
          </p:cNvSpPr>
          <p:nvPr/>
        </p:nvSpPr>
        <p:spPr bwMode="auto">
          <a:xfrm>
            <a:off x="684213" y="1487488"/>
            <a:ext cx="77057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Arial" charset="0"/>
              <a:buNone/>
            </a:pPr>
            <a:r>
              <a:rPr lang="en-US" sz="3600" dirty="0"/>
              <a:t>Woodland Park Zoo </a:t>
            </a:r>
            <a:r>
              <a:rPr lang="en-US" sz="3600" dirty="0" smtClean="0"/>
              <a:t>2013</a:t>
            </a:r>
            <a:endParaRPr lang="en-US" sz="3600" dirty="0"/>
          </a:p>
          <a:p>
            <a:pPr algn="ctr">
              <a:spcBef>
                <a:spcPct val="50000"/>
              </a:spcBef>
              <a:buClr>
                <a:srgbClr val="008000"/>
              </a:buClr>
              <a:buFont typeface="Arial" charset="0"/>
              <a:buNone/>
            </a:pPr>
            <a:endParaRPr lang="en-US" sz="2400" i="1" dirty="0"/>
          </a:p>
        </p:txBody>
      </p:sp>
    </p:spTree>
    <p:extLst>
      <p:ext uri="{BB962C8B-B14F-4D97-AF65-F5344CB8AC3E}">
        <p14:creationId xmlns:p14="http://schemas.microsoft.com/office/powerpoint/2010/main" val="20609098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954088" y="1371600"/>
            <a:ext cx="7239000" cy="3048000"/>
          </a:xfrm>
        </p:spPr>
        <p:txBody>
          <a:bodyPr/>
          <a:lstStyle/>
          <a:p>
            <a:pPr marL="0" indent="0" algn="ctr" eaLnBrk="1" hangingPunct="1"/>
            <a:r>
              <a:rPr lang="en-US" sz="6000"/>
              <a:t>www.zoo.org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65046" y="1278836"/>
            <a:ext cx="6056243" cy="5499652"/>
          </a:xfrm>
        </p:spPr>
        <p:txBody>
          <a:bodyPr/>
          <a:lstStyle/>
          <a:p>
            <a:pPr>
              <a:lnSpc>
                <a:spcPct val="90000"/>
              </a:lnSpc>
            </a:pPr>
            <a:r>
              <a:rPr lang="en-US" dirty="0"/>
              <a:t>Approx. 10,000 species (currently existing)</a:t>
            </a:r>
          </a:p>
          <a:p>
            <a:pPr>
              <a:lnSpc>
                <a:spcPct val="90000"/>
              </a:lnSpc>
            </a:pPr>
            <a:r>
              <a:rPr lang="en-US" dirty="0"/>
              <a:t>Class Aves </a:t>
            </a:r>
            <a:r>
              <a:rPr lang="en-US" dirty="0" smtClean="0"/>
              <a:t>(includes several </a:t>
            </a:r>
            <a:r>
              <a:rPr lang="en-US" dirty="0"/>
              <a:t>extinct lineages, including </a:t>
            </a:r>
            <a:r>
              <a:rPr lang="en-US" i="1" dirty="0"/>
              <a:t>Archaeopteryx</a:t>
            </a:r>
            <a:r>
              <a:rPr lang="en-US" dirty="0"/>
              <a:t>; modern birds – subclass </a:t>
            </a:r>
            <a:r>
              <a:rPr lang="en-US" dirty="0" err="1"/>
              <a:t>Neornithes</a:t>
            </a:r>
            <a:r>
              <a:rPr lang="en-US" dirty="0"/>
              <a:t> – are the only existing members of this class)</a:t>
            </a:r>
          </a:p>
          <a:p>
            <a:pPr>
              <a:lnSpc>
                <a:spcPct val="90000"/>
              </a:lnSpc>
            </a:pPr>
            <a:r>
              <a:rPr lang="en-US" dirty="0"/>
              <a:t>Orders (45) are divided into two major </a:t>
            </a:r>
            <a:r>
              <a:rPr lang="en-US" dirty="0" err="1" smtClean="0"/>
              <a:t>superorders</a:t>
            </a:r>
            <a:r>
              <a:rPr lang="en-US" dirty="0" smtClean="0"/>
              <a:t> (</a:t>
            </a:r>
            <a:r>
              <a:rPr lang="en-US" dirty="0" err="1" smtClean="0"/>
              <a:t>Paleognaths</a:t>
            </a:r>
            <a:r>
              <a:rPr lang="en-US" dirty="0" smtClean="0"/>
              <a:t> </a:t>
            </a:r>
            <a:r>
              <a:rPr lang="en-US" dirty="0"/>
              <a:t>and </a:t>
            </a:r>
            <a:r>
              <a:rPr lang="en-US" dirty="0" err="1"/>
              <a:t>Neognaths</a:t>
            </a:r>
            <a:r>
              <a:rPr lang="en-US" dirty="0"/>
              <a:t>)</a:t>
            </a:r>
          </a:p>
          <a:p>
            <a:pPr>
              <a:lnSpc>
                <a:spcPct val="90000"/>
              </a:lnSpc>
            </a:pPr>
            <a:r>
              <a:rPr lang="en-US" dirty="0"/>
              <a:t>Bird taxonomy </a:t>
            </a:r>
            <a:r>
              <a:rPr lang="en-US" dirty="0" smtClean="0"/>
              <a:t>is highly </a:t>
            </a:r>
            <a:r>
              <a:rPr lang="en-US" dirty="0"/>
              <a:t>contentious – </a:t>
            </a:r>
            <a:r>
              <a:rPr lang="en-US" dirty="0" smtClean="0"/>
              <a:t>ongoing disagreement </a:t>
            </a:r>
            <a:r>
              <a:rPr lang="en-US" dirty="0"/>
              <a:t>about classification of orders and relationships among orders</a:t>
            </a:r>
          </a:p>
          <a:p>
            <a:pPr indent="-223838">
              <a:lnSpc>
                <a:spcPct val="80000"/>
              </a:lnSpc>
            </a:pPr>
            <a:endParaRPr lang="en-US" sz="1400" dirty="0"/>
          </a:p>
        </p:txBody>
      </p:sp>
      <p:sp>
        <p:nvSpPr>
          <p:cNvPr id="11" name="Title 1"/>
          <p:cNvSpPr>
            <a:spLocks noGrp="1"/>
          </p:cNvSpPr>
          <p:nvPr>
            <p:ph type="title"/>
          </p:nvPr>
        </p:nvSpPr>
        <p:spPr/>
        <p:txBody>
          <a:bodyPr/>
          <a:lstStyle/>
          <a:p>
            <a:pPr eaLnBrk="1" hangingPunct="1"/>
            <a:r>
              <a:rPr lang="da-DK" dirty="0" smtClean="0">
                <a:latin typeface="+mn-lt"/>
              </a:rPr>
              <a:t>Bird Taxonomy</a:t>
            </a:r>
            <a:endParaRPr lang="en-US" dirty="0">
              <a:latin typeface="+mn-lt"/>
            </a:endParaRPr>
          </a:p>
        </p:txBody>
      </p:sp>
      <p:sp>
        <p:nvSpPr>
          <p:cNvPr id="12" name="Text Box 4"/>
          <p:cNvSpPr txBox="1">
            <a:spLocks noChangeArrowheads="1"/>
          </p:cNvSpPr>
          <p:nvPr/>
        </p:nvSpPr>
        <p:spPr bwMode="auto">
          <a:xfrm>
            <a:off x="7040214" y="1358347"/>
            <a:ext cx="1371600" cy="2536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Kingdom</a:t>
            </a:r>
          </a:p>
          <a:p>
            <a:r>
              <a:rPr lang="en-US" sz="1600" dirty="0"/>
              <a:t>Phylum</a:t>
            </a:r>
          </a:p>
          <a:p>
            <a:r>
              <a:rPr lang="en-US" sz="1600" dirty="0"/>
              <a:t>Class</a:t>
            </a:r>
          </a:p>
          <a:p>
            <a:r>
              <a:rPr lang="en-US" sz="1600" dirty="0"/>
              <a:t> Subclass</a:t>
            </a:r>
          </a:p>
          <a:p>
            <a:r>
              <a:rPr lang="en-US" sz="1600" dirty="0"/>
              <a:t> Superorder</a:t>
            </a:r>
          </a:p>
          <a:p>
            <a:r>
              <a:rPr lang="en-US" sz="1600" dirty="0"/>
              <a:t>Order </a:t>
            </a:r>
          </a:p>
          <a:p>
            <a:r>
              <a:rPr lang="en-US" sz="1600" dirty="0"/>
              <a:t> Superfamily</a:t>
            </a:r>
          </a:p>
          <a:p>
            <a:r>
              <a:rPr lang="en-US" sz="1600" dirty="0"/>
              <a:t>Family</a:t>
            </a:r>
          </a:p>
          <a:p>
            <a:r>
              <a:rPr lang="en-US" sz="1600" dirty="0"/>
              <a:t>Genus </a:t>
            </a:r>
          </a:p>
          <a:p>
            <a:r>
              <a:rPr lang="en-US" sz="1600" dirty="0"/>
              <a:t>Species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8889" y="4002158"/>
            <a:ext cx="2506082" cy="2762593"/>
          </a:xfrm>
          <a:prstGeom prst="rect">
            <a:avLst/>
          </a:prstGeom>
        </p:spPr>
      </p:pic>
      <p:sp>
        <p:nvSpPr>
          <p:cNvPr id="6" name="Text Box 39"/>
          <p:cNvSpPr txBox="1">
            <a:spLocks noChangeArrowheads="1"/>
          </p:cNvSpPr>
          <p:nvPr/>
        </p:nvSpPr>
        <p:spPr bwMode="auto">
          <a:xfrm>
            <a:off x="6506814" y="6449943"/>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smtClean="0">
                <a:solidFill>
                  <a:srgbClr val="99CCFF"/>
                </a:solidFill>
              </a:rPr>
              <a:t>Barred owl</a:t>
            </a:r>
            <a:endParaRPr lang="en-US" sz="1400" b="1" dirty="0">
              <a:solidFill>
                <a:srgbClr val="99CCFF"/>
              </a:solidFill>
            </a:endParaRPr>
          </a:p>
        </p:txBody>
      </p:sp>
    </p:spTree>
    <p:extLst>
      <p:ext uri="{BB962C8B-B14F-4D97-AF65-F5344CB8AC3E}">
        <p14:creationId xmlns:p14="http://schemas.microsoft.com/office/powerpoint/2010/main" val="302756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TV upper body - Ern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3538" y="2549911"/>
            <a:ext cx="2520462" cy="2643411"/>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body" idx="1"/>
          </p:nvPr>
        </p:nvSpPr>
        <p:spPr>
          <a:xfrm>
            <a:off x="-1" y="1152940"/>
            <a:ext cx="6570782" cy="5638800"/>
          </a:xfrm>
        </p:spPr>
        <p:txBody>
          <a:bodyPr/>
          <a:lstStyle/>
          <a:p>
            <a:pPr indent="-223838">
              <a:lnSpc>
                <a:spcPct val="90000"/>
              </a:lnSpc>
              <a:spcBef>
                <a:spcPct val="25000"/>
              </a:spcBef>
            </a:pPr>
            <a:r>
              <a:rPr lang="en-US" sz="2400" b="1" dirty="0" err="1" smtClean="0">
                <a:cs typeface="Arial" charset="0"/>
              </a:rPr>
              <a:t>Paleognaths</a:t>
            </a:r>
            <a:r>
              <a:rPr lang="en-US" sz="2400" b="1" dirty="0" smtClean="0">
                <a:cs typeface="Arial" charset="0"/>
              </a:rPr>
              <a:t> – 5 orders: ratites (flightless birds) and </a:t>
            </a:r>
            <a:r>
              <a:rPr lang="en-US" sz="2400" b="1" dirty="0" err="1" smtClean="0">
                <a:cs typeface="Arial" charset="0"/>
              </a:rPr>
              <a:t>tinamous</a:t>
            </a:r>
            <a:r>
              <a:rPr lang="en-US" sz="2400" b="1" dirty="0" smtClean="0">
                <a:cs typeface="Arial" charset="0"/>
              </a:rPr>
              <a:t> (South American)</a:t>
            </a:r>
          </a:p>
          <a:p>
            <a:pPr indent="-223838">
              <a:lnSpc>
                <a:spcPct val="90000"/>
              </a:lnSpc>
              <a:spcBef>
                <a:spcPct val="25000"/>
              </a:spcBef>
            </a:pPr>
            <a:r>
              <a:rPr lang="en-US" sz="2400" b="1" dirty="0" err="1" smtClean="0">
                <a:cs typeface="Arial" charset="0"/>
              </a:rPr>
              <a:t>Neognaths</a:t>
            </a:r>
            <a:r>
              <a:rPr lang="en-US" sz="2400" b="1" dirty="0" smtClean="0">
                <a:cs typeface="Arial" charset="0"/>
              </a:rPr>
              <a:t> – 40 </a:t>
            </a:r>
            <a:r>
              <a:rPr lang="en-US" b="1" dirty="0" smtClean="0">
                <a:cs typeface="Arial" charset="0"/>
              </a:rPr>
              <a:t>orders:</a:t>
            </a:r>
          </a:p>
          <a:p>
            <a:pPr lvl="1" indent="-223838">
              <a:lnSpc>
                <a:spcPct val="90000"/>
              </a:lnSpc>
              <a:spcBef>
                <a:spcPct val="25000"/>
              </a:spcBef>
            </a:pPr>
            <a:r>
              <a:rPr lang="en-US" sz="2000" b="1" dirty="0" smtClean="0">
                <a:cs typeface="Arial" charset="0"/>
              </a:rPr>
              <a:t>Passerines (perching </a:t>
            </a:r>
            <a:r>
              <a:rPr lang="en-US" sz="2000" b="1" dirty="0">
                <a:cs typeface="Arial" charset="0"/>
              </a:rPr>
              <a:t>birds or </a:t>
            </a:r>
            <a:r>
              <a:rPr lang="en-US" sz="2000" b="1" dirty="0" smtClean="0">
                <a:cs typeface="Arial" charset="0"/>
              </a:rPr>
              <a:t>songbirds) </a:t>
            </a:r>
            <a:r>
              <a:rPr lang="en-US" sz="2000" dirty="0" smtClean="0">
                <a:cs typeface="Arial" charset="0"/>
              </a:rPr>
              <a:t>= </a:t>
            </a:r>
            <a:r>
              <a:rPr lang="en-US" dirty="0">
                <a:cs typeface="Arial" charset="0"/>
              </a:rPr>
              <a:t>one </a:t>
            </a:r>
            <a:r>
              <a:rPr lang="en-US" dirty="0" smtClean="0">
                <a:cs typeface="Arial" charset="0"/>
              </a:rPr>
              <a:t>order with </a:t>
            </a:r>
            <a:r>
              <a:rPr lang="en-US" dirty="0">
                <a:cs typeface="Arial" charset="0"/>
              </a:rPr>
              <a:t>60% of all bird species</a:t>
            </a:r>
          </a:p>
          <a:p>
            <a:pPr lvl="1" indent="-223838">
              <a:lnSpc>
                <a:spcPct val="90000"/>
              </a:lnSpc>
              <a:spcBef>
                <a:spcPct val="25000"/>
              </a:spcBef>
            </a:pPr>
            <a:r>
              <a:rPr lang="en-US" sz="2000" b="1" dirty="0">
                <a:cs typeface="Arial" charset="0"/>
              </a:rPr>
              <a:t>Non-passerines include many </a:t>
            </a:r>
            <a:r>
              <a:rPr lang="en-US" sz="2000" b="1" dirty="0" smtClean="0">
                <a:cs typeface="Arial" charset="0"/>
              </a:rPr>
              <a:t>different </a:t>
            </a:r>
            <a:r>
              <a:rPr lang="en-US" sz="2000" b="1" dirty="0">
                <a:cs typeface="Arial" charset="0"/>
              </a:rPr>
              <a:t>groups of </a:t>
            </a:r>
            <a:r>
              <a:rPr lang="en-US" sz="2000" b="1" dirty="0" smtClean="0">
                <a:cs typeface="Arial" charset="0"/>
              </a:rPr>
              <a:t>orders</a:t>
            </a:r>
            <a:r>
              <a:rPr lang="en-US" sz="2000" b="1" dirty="0">
                <a:cs typeface="Arial" charset="0"/>
              </a:rPr>
              <a:t>: </a:t>
            </a:r>
          </a:p>
          <a:p>
            <a:pPr lvl="2">
              <a:lnSpc>
                <a:spcPct val="90000"/>
              </a:lnSpc>
              <a:spcBef>
                <a:spcPct val="25000"/>
              </a:spcBef>
            </a:pPr>
            <a:r>
              <a:rPr lang="en-US" sz="1800" dirty="0" smtClean="0">
                <a:cs typeface="Arial" charset="0"/>
              </a:rPr>
              <a:t>Waterfow</a:t>
            </a:r>
            <a:r>
              <a:rPr lang="en-US" dirty="0" smtClean="0">
                <a:cs typeface="Arial" charset="0"/>
              </a:rPr>
              <a:t>l/</a:t>
            </a:r>
            <a:r>
              <a:rPr lang="en-US" dirty="0" err="1" smtClean="0">
                <a:cs typeface="Arial" charset="0"/>
              </a:rPr>
              <a:t>gamebirds</a:t>
            </a:r>
            <a:endParaRPr lang="en-US" sz="1800" dirty="0" smtClean="0">
              <a:cs typeface="Arial" charset="0"/>
            </a:endParaRPr>
          </a:p>
          <a:p>
            <a:pPr lvl="2">
              <a:lnSpc>
                <a:spcPct val="90000"/>
              </a:lnSpc>
              <a:spcBef>
                <a:spcPct val="25000"/>
              </a:spcBef>
            </a:pPr>
            <a:r>
              <a:rPr lang="en-US" dirty="0" smtClean="0">
                <a:cs typeface="Arial" charset="0"/>
              </a:rPr>
              <a:t>Seabirds</a:t>
            </a:r>
          </a:p>
          <a:p>
            <a:pPr lvl="2">
              <a:lnSpc>
                <a:spcPct val="90000"/>
              </a:lnSpc>
              <a:spcBef>
                <a:spcPct val="25000"/>
              </a:spcBef>
            </a:pPr>
            <a:r>
              <a:rPr lang="en-US" sz="1800" dirty="0" smtClean="0">
                <a:cs typeface="Arial" charset="0"/>
              </a:rPr>
              <a:t>Shorebirds</a:t>
            </a:r>
          </a:p>
          <a:p>
            <a:pPr lvl="2">
              <a:lnSpc>
                <a:spcPct val="90000"/>
              </a:lnSpc>
              <a:spcBef>
                <a:spcPct val="25000"/>
              </a:spcBef>
            </a:pPr>
            <a:r>
              <a:rPr lang="en-US" dirty="0" smtClean="0">
                <a:cs typeface="Arial" charset="0"/>
              </a:rPr>
              <a:t>Birds of prey, falcons, owls, vultures</a:t>
            </a:r>
          </a:p>
          <a:p>
            <a:pPr lvl="2">
              <a:lnSpc>
                <a:spcPct val="90000"/>
              </a:lnSpc>
              <a:spcBef>
                <a:spcPct val="25000"/>
              </a:spcBef>
            </a:pPr>
            <a:r>
              <a:rPr lang="en-US" dirty="0" smtClean="0">
                <a:cs typeface="Arial" charset="0"/>
              </a:rPr>
              <a:t>Flamingos</a:t>
            </a:r>
          </a:p>
          <a:p>
            <a:pPr lvl="2">
              <a:lnSpc>
                <a:spcPct val="90000"/>
              </a:lnSpc>
              <a:spcBef>
                <a:spcPct val="25000"/>
              </a:spcBef>
            </a:pPr>
            <a:r>
              <a:rPr lang="en-US" sz="1800" dirty="0" smtClean="0">
                <a:cs typeface="Arial" charset="0"/>
              </a:rPr>
              <a:t>Doves and pigeons</a:t>
            </a:r>
          </a:p>
          <a:p>
            <a:pPr lvl="2">
              <a:lnSpc>
                <a:spcPct val="90000"/>
              </a:lnSpc>
              <a:spcBef>
                <a:spcPct val="25000"/>
              </a:spcBef>
            </a:pPr>
            <a:r>
              <a:rPr lang="en-US" dirty="0" smtClean="0">
                <a:cs typeface="Arial" charset="0"/>
              </a:rPr>
              <a:t>Hummingbirds</a:t>
            </a:r>
          </a:p>
          <a:p>
            <a:pPr lvl="2">
              <a:lnSpc>
                <a:spcPct val="90000"/>
              </a:lnSpc>
              <a:spcBef>
                <a:spcPct val="25000"/>
              </a:spcBef>
            </a:pPr>
            <a:r>
              <a:rPr lang="en-US" sz="1800" dirty="0" smtClean="0">
                <a:cs typeface="Arial" charset="0"/>
              </a:rPr>
              <a:t>Hornbills</a:t>
            </a:r>
          </a:p>
          <a:p>
            <a:pPr lvl="2">
              <a:lnSpc>
                <a:spcPct val="90000"/>
              </a:lnSpc>
              <a:spcBef>
                <a:spcPct val="25000"/>
              </a:spcBef>
            </a:pPr>
            <a:r>
              <a:rPr lang="en-US" dirty="0" smtClean="0">
                <a:cs typeface="Arial" charset="0"/>
              </a:rPr>
              <a:t>Woodpeckers</a:t>
            </a:r>
          </a:p>
          <a:p>
            <a:pPr lvl="2">
              <a:lnSpc>
                <a:spcPct val="90000"/>
              </a:lnSpc>
              <a:spcBef>
                <a:spcPct val="25000"/>
              </a:spcBef>
            </a:pPr>
            <a:r>
              <a:rPr lang="en-US" dirty="0">
                <a:cs typeface="Arial" charset="0"/>
              </a:rPr>
              <a:t>e</a:t>
            </a:r>
            <a:r>
              <a:rPr lang="en-US" sz="1800" dirty="0" smtClean="0">
                <a:cs typeface="Arial" charset="0"/>
              </a:rPr>
              <a:t>t cetera!</a:t>
            </a:r>
            <a:endParaRPr lang="en-US" sz="1800" dirty="0">
              <a:cs typeface="Arial" charset="0"/>
            </a:endParaRPr>
          </a:p>
          <a:p>
            <a:pPr indent="-223838">
              <a:lnSpc>
                <a:spcPct val="80000"/>
              </a:lnSpc>
            </a:pPr>
            <a:endParaRPr lang="en-US" sz="1400" dirty="0"/>
          </a:p>
        </p:txBody>
      </p:sp>
      <p:pic>
        <p:nvPicPr>
          <p:cNvPr id="12295" name="Picture 7" descr="2005-06-07-073RHawk-LocalBirdsADJ"/>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3538" y="1118697"/>
            <a:ext cx="2520462" cy="1782766"/>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2005-07-20-031RHawk-RosellasADJ"/>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3538" y="4825494"/>
            <a:ext cx="2520461" cy="2032506"/>
          </a:xfrm>
          <a:prstGeom prst="rect">
            <a:avLst/>
          </a:prstGeom>
          <a:noFill/>
          <a:extLst>
            <a:ext uri="{909E8E84-426E-40DD-AFC4-6F175D3DCCD1}">
              <a14:hiddenFill xmlns:a14="http://schemas.microsoft.com/office/drawing/2010/main">
                <a:solidFill>
                  <a:srgbClr val="FFFFFF"/>
                </a:solidFill>
              </a14:hiddenFill>
            </a:ext>
          </a:extLst>
        </p:spPr>
      </p:pic>
      <p:sp>
        <p:nvSpPr>
          <p:cNvPr id="12299" name="Text Box 11"/>
          <p:cNvSpPr txBox="1">
            <a:spLocks noChangeArrowheads="1"/>
          </p:cNvSpPr>
          <p:nvPr/>
        </p:nvSpPr>
        <p:spPr bwMode="auto">
          <a:xfrm>
            <a:off x="6570781"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Eastern </a:t>
            </a:r>
            <a:r>
              <a:rPr lang="en-US" sz="1400" b="1" smtClean="0"/>
              <a:t>rosella</a:t>
            </a:r>
            <a:endParaRPr lang="en-US" sz="1400" b="1" dirty="0"/>
          </a:p>
        </p:txBody>
      </p:sp>
      <p:sp>
        <p:nvSpPr>
          <p:cNvPr id="12300" name="Text Box 12"/>
          <p:cNvSpPr txBox="1">
            <a:spLocks noChangeArrowheads="1"/>
          </p:cNvSpPr>
          <p:nvPr/>
        </p:nvSpPr>
        <p:spPr bwMode="auto">
          <a:xfrm>
            <a:off x="7239000" y="446062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50000"/>
              </a:spcBef>
            </a:pPr>
            <a:r>
              <a:rPr lang="en-US" sz="1400" b="1" dirty="0">
                <a:solidFill>
                  <a:srgbClr val="99CCFF"/>
                </a:solidFill>
              </a:rPr>
              <a:t>Turkey vulture</a:t>
            </a:r>
          </a:p>
        </p:txBody>
      </p:sp>
      <p:sp>
        <p:nvSpPr>
          <p:cNvPr id="12301" name="Text Box 13"/>
          <p:cNvSpPr txBox="1">
            <a:spLocks noChangeArrowheads="1"/>
          </p:cNvSpPr>
          <p:nvPr/>
        </p:nvSpPr>
        <p:spPr bwMode="auto">
          <a:xfrm>
            <a:off x="6629400" y="1118697"/>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99CCFF"/>
                </a:solidFill>
              </a:rPr>
              <a:t>Black-capped chickadee</a:t>
            </a:r>
          </a:p>
        </p:txBody>
      </p:sp>
      <p:sp>
        <p:nvSpPr>
          <p:cNvPr id="11" name="Title 1"/>
          <p:cNvSpPr>
            <a:spLocks noGrp="1"/>
          </p:cNvSpPr>
          <p:nvPr>
            <p:ph type="title"/>
          </p:nvPr>
        </p:nvSpPr>
        <p:spPr/>
        <p:txBody>
          <a:bodyPr/>
          <a:lstStyle/>
          <a:p>
            <a:pPr eaLnBrk="1" hangingPunct="1"/>
            <a:r>
              <a:rPr lang="da-DK" dirty="0" smtClean="0">
                <a:latin typeface="+mn-lt"/>
              </a:rPr>
              <a:t>Bird Taxonomy</a:t>
            </a:r>
            <a:endParaRPr lang="en-US" dirty="0">
              <a:latin typeface="+mn-lt"/>
            </a:endParaRPr>
          </a:p>
        </p:txBody>
      </p:sp>
    </p:spTree>
    <p:extLst>
      <p:ext uri="{BB962C8B-B14F-4D97-AF65-F5344CB8AC3E}">
        <p14:creationId xmlns:p14="http://schemas.microsoft.com/office/powerpoint/2010/main" val="173797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1" y="1207476"/>
            <a:ext cx="6222518" cy="5756031"/>
          </a:xfrm>
        </p:spPr>
        <p:txBody>
          <a:bodyPr/>
          <a:lstStyle/>
          <a:p>
            <a:pPr marL="0" indent="0">
              <a:lnSpc>
                <a:spcPct val="95000"/>
              </a:lnSpc>
              <a:spcBef>
                <a:spcPct val="25000"/>
              </a:spcBef>
              <a:buFontTx/>
              <a:buNone/>
            </a:pPr>
            <a:r>
              <a:rPr lang="en-US" sz="2800" b="1" dirty="0"/>
              <a:t>150-200 million years ago (</a:t>
            </a:r>
            <a:r>
              <a:rPr lang="en-US" sz="2800" b="1" dirty="0" err="1"/>
              <a:t>mya</a:t>
            </a:r>
            <a:r>
              <a:rPr lang="en-US" sz="2800" b="1" dirty="0"/>
              <a:t>)</a:t>
            </a:r>
            <a:r>
              <a:rPr lang="en-US" sz="2800" dirty="0"/>
              <a:t>: </a:t>
            </a:r>
            <a:r>
              <a:rPr lang="en-US" sz="2800" dirty="0" smtClean="0"/>
              <a:t>Birds </a:t>
            </a:r>
            <a:r>
              <a:rPr lang="en-US" sz="2800" dirty="0"/>
              <a:t>arose from </a:t>
            </a:r>
            <a:r>
              <a:rPr lang="en-US" sz="2800" dirty="0" smtClean="0"/>
              <a:t>reptilian (dinosaur) </a:t>
            </a:r>
            <a:r>
              <a:rPr lang="en-US" sz="2800" dirty="0"/>
              <a:t>ancestors</a:t>
            </a:r>
          </a:p>
          <a:p>
            <a:pPr marL="290513" lvl="1" indent="-176213">
              <a:lnSpc>
                <a:spcPct val="95000"/>
              </a:lnSpc>
              <a:spcBef>
                <a:spcPct val="25000"/>
              </a:spcBef>
              <a:buFont typeface="Wingdings" pitchFamily="2" charset="2"/>
              <a:buChar char="§"/>
            </a:pPr>
            <a:r>
              <a:rPr lang="en-US" dirty="0"/>
              <a:t>Bird feathers and scales similar to reptile scales</a:t>
            </a:r>
          </a:p>
          <a:p>
            <a:pPr marL="290513" lvl="1" indent="-176213">
              <a:lnSpc>
                <a:spcPct val="95000"/>
              </a:lnSpc>
              <a:spcBef>
                <a:spcPct val="25000"/>
              </a:spcBef>
              <a:buFont typeface="Wingdings" pitchFamily="2" charset="2"/>
              <a:buChar char="§"/>
            </a:pPr>
            <a:r>
              <a:rPr lang="en-US" dirty="0"/>
              <a:t>Similarities in reptile and bird bone structure (middle ear bone, jaw, ankle), circulatory systems, urogenital and reproductive systems: different from mammals</a:t>
            </a:r>
          </a:p>
          <a:p>
            <a:pPr marL="290513" lvl="1" indent="-176213">
              <a:lnSpc>
                <a:spcPct val="95000"/>
              </a:lnSpc>
              <a:spcBef>
                <a:spcPct val="25000"/>
              </a:spcBef>
              <a:buFont typeface="Wingdings" pitchFamily="2" charset="2"/>
              <a:buChar char="§"/>
            </a:pPr>
            <a:r>
              <a:rPr lang="en-US" dirty="0"/>
              <a:t>Bird eggs similar to reptile eggs</a:t>
            </a:r>
          </a:p>
          <a:p>
            <a:pPr marL="290513" lvl="1" indent="-176213">
              <a:lnSpc>
                <a:spcPct val="95000"/>
              </a:lnSpc>
              <a:spcBef>
                <a:spcPct val="25000"/>
              </a:spcBef>
              <a:buFont typeface="Wingdings" pitchFamily="2" charset="2"/>
              <a:buChar char="§"/>
            </a:pPr>
            <a:r>
              <a:rPr lang="en-US" dirty="0"/>
              <a:t>Archaeopteryx (discovered in 1861): </a:t>
            </a:r>
            <a:r>
              <a:rPr lang="en-US" dirty="0" smtClean="0"/>
              <a:t>intermediate between reptiles </a:t>
            </a:r>
            <a:r>
              <a:rPr lang="en-US" dirty="0"/>
              <a:t>and birds</a:t>
            </a:r>
          </a:p>
          <a:p>
            <a:pPr marL="623888" lvl="2" indent="-219075">
              <a:lnSpc>
                <a:spcPct val="95000"/>
              </a:lnSpc>
              <a:spcBef>
                <a:spcPct val="25000"/>
              </a:spcBef>
              <a:buFont typeface="Arial" charset="0"/>
              <a:buChar char="–"/>
            </a:pPr>
            <a:r>
              <a:rPr lang="en-US" dirty="0"/>
              <a:t>Bird-like pelvis, legs, feathers, </a:t>
            </a:r>
            <a:r>
              <a:rPr lang="en-US" dirty="0" err="1" smtClean="0"/>
              <a:t>furcula</a:t>
            </a:r>
            <a:r>
              <a:rPr lang="en-US" dirty="0" smtClean="0"/>
              <a:t> (wishbone</a:t>
            </a:r>
            <a:r>
              <a:rPr lang="en-US" dirty="0"/>
              <a:t>), 4 toes (3 digits forward,1 back)</a:t>
            </a:r>
          </a:p>
          <a:p>
            <a:pPr marL="623888" lvl="2" indent="-219075">
              <a:lnSpc>
                <a:spcPct val="95000"/>
              </a:lnSpc>
              <a:spcBef>
                <a:spcPct val="25000"/>
              </a:spcBef>
              <a:buFont typeface="Arial" charset="0"/>
              <a:buChar char="–"/>
            </a:pPr>
            <a:r>
              <a:rPr lang="en-US" dirty="0"/>
              <a:t>Reptile-like tail, small teeth, abdominal ribs,                            short and stout wing and leg bones, sternum </a:t>
            </a:r>
            <a:r>
              <a:rPr lang="en-US" dirty="0" smtClean="0"/>
              <a:t>with </a:t>
            </a:r>
            <a:r>
              <a:rPr lang="en-US" dirty="0"/>
              <a:t>no keel (where flight muscles attach)</a:t>
            </a:r>
          </a:p>
        </p:txBody>
      </p:sp>
      <p:sp>
        <p:nvSpPr>
          <p:cNvPr id="6146" name="Rectangle 2"/>
          <p:cNvSpPr>
            <a:spLocks noGrp="1" noChangeArrowheads="1"/>
          </p:cNvSpPr>
          <p:nvPr>
            <p:ph type="title"/>
          </p:nvPr>
        </p:nvSpPr>
        <p:spPr>
          <a:xfrm>
            <a:off x="278057" y="445477"/>
            <a:ext cx="8596312" cy="457200"/>
          </a:xfrm>
        </p:spPr>
        <p:txBody>
          <a:bodyPr/>
          <a:lstStyle/>
          <a:p>
            <a:r>
              <a:rPr lang="en-US" sz="3200" dirty="0" smtClean="0">
                <a:solidFill>
                  <a:schemeClr val="tx1"/>
                </a:solidFill>
              </a:rPr>
              <a:t>Evolutionary </a:t>
            </a:r>
            <a:r>
              <a:rPr lang="en-US" sz="3200" dirty="0">
                <a:solidFill>
                  <a:schemeClr val="tx1"/>
                </a:solidFill>
              </a:rPr>
              <a:t>History</a:t>
            </a:r>
          </a:p>
        </p:txBody>
      </p:sp>
      <p:pic>
        <p:nvPicPr>
          <p:cNvPr id="6151" name="Picture 7" descr="Image:SArchaeopteryxBerlin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2518" y="1781912"/>
            <a:ext cx="2921482" cy="4431323"/>
          </a:xfrm>
          <a:prstGeom prst="rect">
            <a:avLst/>
          </a:prstGeom>
          <a:noFill/>
          <a:extLst>
            <a:ext uri="{909E8E84-426E-40DD-AFC4-6F175D3DCCD1}">
              <a14:hiddenFill xmlns:a14="http://schemas.microsoft.com/office/drawing/2010/main">
                <a:solidFill>
                  <a:srgbClr val="FFFFFF"/>
                </a:solidFill>
              </a14:hiddenFill>
            </a:ext>
          </a:extLst>
        </p:spPr>
      </p:pic>
      <p:sp>
        <p:nvSpPr>
          <p:cNvPr id="6153" name="Text Box 9"/>
          <p:cNvSpPr txBox="1">
            <a:spLocks noChangeArrowheads="1"/>
          </p:cNvSpPr>
          <p:nvPr/>
        </p:nvSpPr>
        <p:spPr bwMode="auto">
          <a:xfrm>
            <a:off x="6934200" y="5908435"/>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99CCFF"/>
                </a:solidFill>
              </a:rPr>
              <a:t>Archaeopteryx fossil</a:t>
            </a:r>
          </a:p>
        </p:txBody>
      </p:sp>
    </p:spTree>
    <p:extLst>
      <p:ext uri="{BB962C8B-B14F-4D97-AF65-F5344CB8AC3E}">
        <p14:creationId xmlns:p14="http://schemas.microsoft.com/office/powerpoint/2010/main" val="15773790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151918"/>
            <a:ext cx="9144000" cy="5732585"/>
          </a:xfrm>
        </p:spPr>
        <p:txBody>
          <a:bodyPr/>
          <a:lstStyle/>
          <a:p>
            <a:pPr>
              <a:lnSpc>
                <a:spcPct val="90000"/>
              </a:lnSpc>
              <a:spcBef>
                <a:spcPct val="25000"/>
              </a:spcBef>
              <a:buFont typeface="Arial" charset="0"/>
              <a:buNone/>
            </a:pPr>
            <a:r>
              <a:rPr lang="en-US" sz="2800" b="1" dirty="0"/>
              <a:t>65-150 </a:t>
            </a:r>
            <a:r>
              <a:rPr lang="en-US" sz="2800" b="1" dirty="0" err="1"/>
              <a:t>mya</a:t>
            </a:r>
            <a:r>
              <a:rPr lang="en-US" sz="2800" b="1" dirty="0"/>
              <a:t>: </a:t>
            </a:r>
            <a:r>
              <a:rPr lang="en-US" sz="2800" dirty="0"/>
              <a:t>Greatest diversity of dinosaurs, angiosperms (flowering plants) appeared</a:t>
            </a:r>
          </a:p>
          <a:p>
            <a:pPr lvl="1">
              <a:lnSpc>
                <a:spcPct val="90000"/>
              </a:lnSpc>
              <a:spcBef>
                <a:spcPct val="25000"/>
              </a:spcBef>
            </a:pPr>
            <a:r>
              <a:rPr lang="en-US" sz="2400" dirty="0"/>
              <a:t>food supply/coevolution for birds</a:t>
            </a:r>
          </a:p>
          <a:p>
            <a:pPr>
              <a:lnSpc>
                <a:spcPct val="90000"/>
              </a:lnSpc>
              <a:spcBef>
                <a:spcPct val="25000"/>
              </a:spcBef>
              <a:buFontTx/>
              <a:buNone/>
            </a:pPr>
            <a:r>
              <a:rPr lang="en-US" sz="2800" b="1" dirty="0"/>
              <a:t>65 </a:t>
            </a:r>
            <a:r>
              <a:rPr lang="en-US" sz="2800" b="1" dirty="0" err="1"/>
              <a:t>mya</a:t>
            </a:r>
            <a:r>
              <a:rPr lang="en-US" sz="2800" b="1" dirty="0"/>
              <a:t>: </a:t>
            </a:r>
            <a:r>
              <a:rPr lang="en-US" sz="2800" dirty="0"/>
              <a:t>Mass extinction of </a:t>
            </a:r>
            <a:r>
              <a:rPr lang="en-US" sz="2800" dirty="0" smtClean="0"/>
              <a:t>most dinosaurs </a:t>
            </a:r>
            <a:r>
              <a:rPr lang="en-US" sz="2800" dirty="0"/>
              <a:t>and toothed birds</a:t>
            </a:r>
          </a:p>
          <a:p>
            <a:pPr>
              <a:lnSpc>
                <a:spcPct val="90000"/>
              </a:lnSpc>
              <a:spcBef>
                <a:spcPct val="25000"/>
              </a:spcBef>
              <a:buFontTx/>
              <a:buNone/>
            </a:pPr>
            <a:r>
              <a:rPr lang="en-US" sz="2800" b="1" dirty="0"/>
              <a:t>37-65 </a:t>
            </a:r>
            <a:r>
              <a:rPr lang="en-US" sz="2800" b="1" dirty="0" err="1"/>
              <a:t>mya</a:t>
            </a:r>
            <a:r>
              <a:rPr lang="en-US" sz="2800" b="1" dirty="0"/>
              <a:t>: </a:t>
            </a:r>
            <a:r>
              <a:rPr lang="en-US" sz="2800" dirty="0"/>
              <a:t>Great radiation and evolution of birds</a:t>
            </a:r>
          </a:p>
          <a:p>
            <a:pPr>
              <a:lnSpc>
                <a:spcPct val="90000"/>
              </a:lnSpc>
              <a:spcBef>
                <a:spcPct val="25000"/>
              </a:spcBef>
              <a:buFontTx/>
              <a:buNone/>
            </a:pPr>
            <a:r>
              <a:rPr lang="en-US" sz="2800" b="1" dirty="0"/>
              <a:t>1.5 </a:t>
            </a:r>
            <a:r>
              <a:rPr lang="en-US" sz="2800" b="1" dirty="0" err="1"/>
              <a:t>mya</a:t>
            </a:r>
            <a:r>
              <a:rPr lang="en-US" sz="2800" b="1" dirty="0"/>
              <a:t>: </a:t>
            </a:r>
            <a:r>
              <a:rPr lang="en-US" sz="2800" dirty="0"/>
              <a:t>climatic instability</a:t>
            </a:r>
          </a:p>
          <a:p>
            <a:pPr lvl="1">
              <a:lnSpc>
                <a:spcPct val="90000"/>
              </a:lnSpc>
              <a:spcBef>
                <a:spcPct val="25000"/>
              </a:spcBef>
            </a:pPr>
            <a:r>
              <a:rPr lang="en-US" sz="2400" dirty="0"/>
              <a:t>bird species declined from 21,000 to 10,000</a:t>
            </a:r>
          </a:p>
          <a:p>
            <a:pPr>
              <a:lnSpc>
                <a:spcPct val="90000"/>
              </a:lnSpc>
              <a:spcBef>
                <a:spcPct val="25000"/>
              </a:spcBef>
              <a:buFontTx/>
              <a:buNone/>
            </a:pPr>
            <a:r>
              <a:rPr lang="en-US" sz="2800" b="1" dirty="0"/>
              <a:t>1500s to present day: </a:t>
            </a:r>
            <a:r>
              <a:rPr lang="en-US" sz="2800" dirty="0" smtClean="0"/>
              <a:t>133 - 151 </a:t>
            </a:r>
            <a:r>
              <a:rPr lang="en-US" sz="2800" dirty="0"/>
              <a:t>species extinct </a:t>
            </a:r>
          </a:p>
          <a:p>
            <a:pPr lvl="1">
              <a:lnSpc>
                <a:spcPct val="90000"/>
              </a:lnSpc>
              <a:spcBef>
                <a:spcPct val="25000"/>
              </a:spcBef>
            </a:pPr>
            <a:r>
              <a:rPr lang="en-US" sz="2400" dirty="0" smtClean="0"/>
              <a:t>primarily </a:t>
            </a:r>
            <a:r>
              <a:rPr lang="en-US" sz="2400" dirty="0"/>
              <a:t>due to habitat destruction and over-hunting</a:t>
            </a:r>
          </a:p>
          <a:p>
            <a:pPr>
              <a:lnSpc>
                <a:spcPct val="90000"/>
              </a:lnSpc>
              <a:spcBef>
                <a:spcPct val="25000"/>
              </a:spcBef>
              <a:buFontTx/>
              <a:buNone/>
            </a:pPr>
            <a:r>
              <a:rPr lang="en-US" sz="2800" b="1" dirty="0"/>
              <a:t>Future: </a:t>
            </a:r>
            <a:r>
              <a:rPr lang="en-US" sz="2800" dirty="0"/>
              <a:t>12% of all bird species (1,227 of 9,865 species) threatened with extinction according to </a:t>
            </a:r>
            <a:r>
              <a:rPr lang="en-US" sz="2800" dirty="0" smtClean="0"/>
              <a:t>IUCN (2009)</a:t>
            </a:r>
            <a:endParaRPr lang="en-US" sz="2800" dirty="0"/>
          </a:p>
        </p:txBody>
      </p:sp>
      <p:sp>
        <p:nvSpPr>
          <p:cNvPr id="5" name="Rectangle 2"/>
          <p:cNvSpPr>
            <a:spLocks noGrp="1" noChangeArrowheads="1"/>
          </p:cNvSpPr>
          <p:nvPr>
            <p:ph type="title"/>
          </p:nvPr>
        </p:nvSpPr>
        <p:spPr/>
        <p:txBody>
          <a:bodyPr/>
          <a:lstStyle/>
          <a:p>
            <a:r>
              <a:rPr lang="en-US" sz="3200" dirty="0" smtClean="0">
                <a:solidFill>
                  <a:schemeClr val="tx1"/>
                </a:solidFill>
              </a:rPr>
              <a:t>Evolutionary </a:t>
            </a:r>
            <a:r>
              <a:rPr lang="en-US" sz="3200" dirty="0">
                <a:solidFill>
                  <a:schemeClr val="tx1"/>
                </a:solidFill>
              </a:rPr>
              <a:t>History</a:t>
            </a:r>
          </a:p>
        </p:txBody>
      </p:sp>
    </p:spTree>
    <p:extLst>
      <p:ext uri="{BB962C8B-B14F-4D97-AF65-F5344CB8AC3E}">
        <p14:creationId xmlns:p14="http://schemas.microsoft.com/office/powerpoint/2010/main" val="154085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81354"/>
            <a:ext cx="4495800" cy="6096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a:latin typeface="+mn-lt"/>
              </a:rPr>
              <a:t>Bird Characteristics</a:t>
            </a:r>
          </a:p>
        </p:txBody>
      </p:sp>
      <p:pic>
        <p:nvPicPr>
          <p:cNvPr id="7223" name="Picture 55" descr="Image:Types de plumes. - Larousse pour tous, -1907-19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53538" y="1148862"/>
            <a:ext cx="3790461" cy="5685692"/>
          </a:xfrm>
          <a:prstGeom prst="rect">
            <a:avLst/>
          </a:prstGeom>
          <a:noFill/>
          <a:extLst>
            <a:ext uri="{909E8E84-426E-40DD-AFC4-6F175D3DCCD1}">
              <a14:hiddenFill xmlns:a14="http://schemas.microsoft.com/office/drawing/2010/main">
                <a:solidFill>
                  <a:srgbClr val="FFFFFF"/>
                </a:solidFill>
              </a14:hiddenFill>
            </a:ext>
          </a:extLst>
        </p:spPr>
      </p:pic>
      <p:sp>
        <p:nvSpPr>
          <p:cNvPr id="7224" name="Rectangle 56"/>
          <p:cNvSpPr>
            <a:spLocks noChangeArrowheads="1"/>
          </p:cNvSpPr>
          <p:nvPr/>
        </p:nvSpPr>
        <p:spPr bwMode="auto">
          <a:xfrm>
            <a:off x="152400" y="1148862"/>
            <a:ext cx="4572000" cy="555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5425" indent="-225425">
              <a:spcBef>
                <a:spcPct val="25000"/>
              </a:spcBef>
              <a:spcAft>
                <a:spcPct val="15000"/>
              </a:spcAft>
              <a:buFontTx/>
              <a:buChar char="•"/>
            </a:pPr>
            <a:r>
              <a:rPr lang="en-US" sz="3200" b="1" dirty="0"/>
              <a:t>Feathers</a:t>
            </a:r>
          </a:p>
          <a:p>
            <a:pPr marL="225425" indent="-225425">
              <a:spcBef>
                <a:spcPct val="25000"/>
              </a:spcBef>
              <a:spcAft>
                <a:spcPct val="15000"/>
              </a:spcAft>
              <a:buFontTx/>
              <a:buChar char="•"/>
            </a:pPr>
            <a:r>
              <a:rPr lang="en-US" sz="3200" b="1" dirty="0"/>
              <a:t>Endothermic</a:t>
            </a:r>
          </a:p>
          <a:p>
            <a:pPr marL="225425" indent="-225425">
              <a:spcBef>
                <a:spcPct val="25000"/>
              </a:spcBef>
              <a:spcAft>
                <a:spcPct val="15000"/>
              </a:spcAft>
              <a:buFontTx/>
              <a:buChar char="•"/>
            </a:pPr>
            <a:r>
              <a:rPr lang="en-US" sz="3200" b="1" dirty="0"/>
              <a:t>Eggs with hard shell </a:t>
            </a:r>
          </a:p>
          <a:p>
            <a:pPr marL="225425" indent="-225425">
              <a:spcBef>
                <a:spcPct val="25000"/>
              </a:spcBef>
              <a:spcAft>
                <a:spcPct val="15000"/>
              </a:spcAft>
              <a:buFontTx/>
              <a:buChar char="•"/>
            </a:pPr>
            <a:r>
              <a:rPr lang="en-US" sz="3200" b="1" dirty="0"/>
              <a:t>Lack of teeth, bony beak</a:t>
            </a:r>
          </a:p>
          <a:p>
            <a:pPr marL="225425" indent="-225425">
              <a:spcBef>
                <a:spcPct val="25000"/>
              </a:spcBef>
              <a:spcAft>
                <a:spcPct val="15000"/>
              </a:spcAft>
              <a:buFontTx/>
              <a:buChar char="•"/>
            </a:pPr>
            <a:r>
              <a:rPr lang="en-US" sz="3200" b="1" dirty="0"/>
              <a:t>Pneumatic bones</a:t>
            </a:r>
          </a:p>
          <a:p>
            <a:pPr marL="225425" indent="-225425">
              <a:spcBef>
                <a:spcPct val="25000"/>
              </a:spcBef>
              <a:spcAft>
                <a:spcPct val="15000"/>
              </a:spcAft>
              <a:buFontTx/>
              <a:buChar char="•"/>
            </a:pPr>
            <a:r>
              <a:rPr lang="en-US" sz="3200" b="1" dirty="0"/>
              <a:t>Excellent vision and hearing, poor sense of smell</a:t>
            </a:r>
          </a:p>
        </p:txBody>
      </p:sp>
    </p:spTree>
    <p:extLst>
      <p:ext uri="{BB962C8B-B14F-4D97-AF65-F5344CB8AC3E}">
        <p14:creationId xmlns:p14="http://schemas.microsoft.com/office/powerpoint/2010/main" val="2807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23"/>
                                        </p:tgtEl>
                                        <p:attrNameLst>
                                          <p:attrName>style.visibility</p:attrName>
                                        </p:attrNameLst>
                                      </p:cBhvr>
                                      <p:to>
                                        <p:strVal val="visible"/>
                                      </p:to>
                                    </p:set>
                                    <p:anim calcmode="lin" valueType="num">
                                      <p:cBhvr additive="base">
                                        <p:cTn id="7" dur="500" fill="hold"/>
                                        <p:tgtEl>
                                          <p:spTgt spid="7223"/>
                                        </p:tgtEl>
                                        <p:attrNameLst>
                                          <p:attrName>ppt_x</p:attrName>
                                        </p:attrNameLst>
                                      </p:cBhvr>
                                      <p:tavLst>
                                        <p:tav tm="0">
                                          <p:val>
                                            <p:strVal val="#ppt_x"/>
                                          </p:val>
                                        </p:tav>
                                        <p:tav tm="100000">
                                          <p:val>
                                            <p:strVal val="#ppt_x"/>
                                          </p:val>
                                        </p:tav>
                                      </p:tavLst>
                                    </p:anim>
                                    <p:anim calcmode="lin" valueType="num">
                                      <p:cBhvr additive="base">
                                        <p:cTn id="8" dur="500" fill="hold"/>
                                        <p:tgtEl>
                                          <p:spTgt spid="72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2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2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2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24">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24">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9631" y="281354"/>
            <a:ext cx="8229600" cy="6096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latin typeface="+mn-lt"/>
              </a:rPr>
              <a:t>Adaptations for </a:t>
            </a:r>
            <a:r>
              <a:rPr lang="en-US" dirty="0" smtClean="0">
                <a:latin typeface="+mn-lt"/>
              </a:rPr>
              <a:t>Flight</a:t>
            </a:r>
            <a:endParaRPr lang="en-US" dirty="0">
              <a:latin typeface="+mn-lt"/>
            </a:endParaRPr>
          </a:p>
        </p:txBody>
      </p:sp>
      <p:pic>
        <p:nvPicPr>
          <p:cNvPr id="9221" name="Picture 5" descr="Image:Vogelskelet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1124700"/>
            <a:ext cx="3657600" cy="5733300"/>
          </a:xfrm>
          <a:prstGeom prst="rect">
            <a:avLst/>
          </a:prstGeom>
          <a:noFill/>
          <a:extLst>
            <a:ext uri="{909E8E84-426E-40DD-AFC4-6F175D3DCCD1}">
              <a14:hiddenFill xmlns:a14="http://schemas.microsoft.com/office/drawing/2010/main">
                <a:solidFill>
                  <a:srgbClr val="FFFFFF"/>
                </a:solidFill>
              </a14:hiddenFill>
            </a:ext>
          </a:extLst>
        </p:spPr>
      </p:pic>
      <p:sp>
        <p:nvSpPr>
          <p:cNvPr id="9222" name="Line 6"/>
          <p:cNvSpPr>
            <a:spLocks noChangeShapeType="1"/>
          </p:cNvSpPr>
          <p:nvPr/>
        </p:nvSpPr>
        <p:spPr bwMode="auto">
          <a:xfrm flipV="1">
            <a:off x="1617784" y="3856891"/>
            <a:ext cx="4630615" cy="55098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p:cNvSpPr>
            <a:spLocks noChangeShapeType="1"/>
          </p:cNvSpPr>
          <p:nvPr/>
        </p:nvSpPr>
        <p:spPr bwMode="auto">
          <a:xfrm flipV="1">
            <a:off x="4724400" y="4325814"/>
            <a:ext cx="1418492" cy="16412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Rectangle 9"/>
          <p:cNvSpPr>
            <a:spLocks noGrp="1" noChangeArrowheads="1"/>
          </p:cNvSpPr>
          <p:nvPr>
            <p:ph type="body" idx="1"/>
          </p:nvPr>
        </p:nvSpPr>
        <p:spPr>
          <a:xfrm>
            <a:off x="0" y="1124700"/>
            <a:ext cx="5181600" cy="5733300"/>
          </a:xfrm>
          <a:noFill/>
          <a:ln/>
        </p:spPr>
        <p:txBody>
          <a:bodyPr/>
          <a:lstStyle/>
          <a:p>
            <a:pPr marL="457200" lvl="1" indent="-342900">
              <a:spcBef>
                <a:spcPct val="25000"/>
              </a:spcBef>
              <a:spcAft>
                <a:spcPct val="20000"/>
              </a:spcAft>
              <a:buFont typeface="Arial" pitchFamily="34" charset="0"/>
              <a:buChar char="•"/>
            </a:pPr>
            <a:r>
              <a:rPr lang="en-US" sz="2500" b="1" dirty="0"/>
              <a:t>Low body weight</a:t>
            </a:r>
          </a:p>
          <a:p>
            <a:pPr marL="457200" lvl="1" indent="-342900">
              <a:spcBef>
                <a:spcPct val="25000"/>
              </a:spcBef>
              <a:spcAft>
                <a:spcPct val="20000"/>
              </a:spcAft>
              <a:buFont typeface="Arial" pitchFamily="34" charset="0"/>
              <a:buChar char="•"/>
            </a:pPr>
            <a:r>
              <a:rPr lang="en-US" sz="2500" b="1" dirty="0"/>
              <a:t>Streamlined form</a:t>
            </a:r>
          </a:p>
          <a:p>
            <a:pPr marL="457200" lvl="1" indent="-342900">
              <a:spcBef>
                <a:spcPct val="25000"/>
              </a:spcBef>
              <a:spcAft>
                <a:spcPct val="20000"/>
              </a:spcAft>
              <a:buFont typeface="Arial" pitchFamily="34" charset="0"/>
              <a:buChar char="•"/>
            </a:pPr>
            <a:r>
              <a:rPr lang="en-US" sz="2500" b="1" dirty="0"/>
              <a:t>Wing shape provides lift</a:t>
            </a:r>
          </a:p>
          <a:p>
            <a:pPr marL="457200" lvl="1" indent="-342900">
              <a:spcBef>
                <a:spcPct val="25000"/>
              </a:spcBef>
              <a:spcAft>
                <a:spcPct val="20000"/>
              </a:spcAft>
              <a:buFont typeface="Arial" pitchFamily="34" charset="0"/>
              <a:buChar char="•"/>
            </a:pPr>
            <a:r>
              <a:rPr lang="en-US" sz="2500" b="1" dirty="0"/>
              <a:t>Specialized respiration and circulation</a:t>
            </a:r>
            <a:endParaRPr lang="en-US" sz="2500" dirty="0"/>
          </a:p>
          <a:p>
            <a:pPr marL="457200" lvl="1" indent="-342900">
              <a:spcBef>
                <a:spcPct val="25000"/>
              </a:spcBef>
              <a:spcAft>
                <a:spcPct val="20000"/>
              </a:spcAft>
              <a:buFont typeface="Arial" pitchFamily="34" charset="0"/>
              <a:buChar char="•"/>
            </a:pPr>
            <a:r>
              <a:rPr lang="en-US" sz="2500" b="1" dirty="0"/>
              <a:t>Efficient metabolism</a:t>
            </a:r>
          </a:p>
          <a:p>
            <a:pPr marL="457200" lvl="1" indent="-342900">
              <a:spcBef>
                <a:spcPct val="25000"/>
              </a:spcBef>
              <a:spcAft>
                <a:spcPct val="20000"/>
              </a:spcAft>
              <a:buFont typeface="Arial" pitchFamily="34" charset="0"/>
              <a:buChar char="•"/>
            </a:pPr>
            <a:r>
              <a:rPr lang="en-US" sz="2500" b="1" dirty="0" err="1"/>
              <a:t>Furcula</a:t>
            </a:r>
            <a:r>
              <a:rPr lang="en-US" sz="2500" b="1" dirty="0"/>
              <a:t> and keeled sternum </a:t>
            </a:r>
          </a:p>
          <a:p>
            <a:pPr marL="457200" lvl="1" indent="-342900">
              <a:spcBef>
                <a:spcPct val="25000"/>
              </a:spcBef>
              <a:spcAft>
                <a:spcPct val="20000"/>
              </a:spcAft>
              <a:buFont typeface="Arial" pitchFamily="34" charset="0"/>
              <a:buChar char="•"/>
            </a:pPr>
            <a:r>
              <a:rPr lang="en-US" sz="2500" b="1" dirty="0"/>
              <a:t>High body temperature</a:t>
            </a:r>
          </a:p>
          <a:p>
            <a:pPr marL="457200" lvl="1" indent="-342900">
              <a:spcBef>
                <a:spcPct val="25000"/>
              </a:spcBef>
              <a:spcAft>
                <a:spcPct val="20000"/>
              </a:spcAft>
              <a:buFont typeface="Arial" pitchFamily="34" charset="0"/>
              <a:buChar char="•"/>
            </a:pPr>
            <a:r>
              <a:rPr lang="en-US" sz="2500" b="1" dirty="0"/>
              <a:t>Rapid digestion, constant elimination of waste</a:t>
            </a:r>
          </a:p>
          <a:p>
            <a:pPr marL="457200" lvl="1" indent="-342900">
              <a:spcBef>
                <a:spcPct val="25000"/>
              </a:spcBef>
              <a:spcAft>
                <a:spcPct val="20000"/>
              </a:spcAft>
              <a:buFont typeface="Arial" pitchFamily="34" charset="0"/>
              <a:buChar char="•"/>
            </a:pPr>
            <a:r>
              <a:rPr lang="en-US" sz="2500" b="1" dirty="0"/>
              <a:t>Major development of brain</a:t>
            </a:r>
          </a:p>
        </p:txBody>
      </p:sp>
    </p:spTree>
    <p:extLst>
      <p:ext uri="{BB962C8B-B14F-4D97-AF65-F5344CB8AC3E}">
        <p14:creationId xmlns:p14="http://schemas.microsoft.com/office/powerpoint/2010/main" val="84453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5">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25">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25">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25">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25">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5" grpId="0" build="p"/>
    </p:bldLst>
  </p:timing>
</p:sld>
</file>

<file path=ppt/theme/theme1.xml><?xml version="1.0" encoding="utf-8"?>
<a:theme xmlns:a="http://schemas.openxmlformats.org/drawingml/2006/main" name="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2.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3.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4.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docProps/app.xml><?xml version="1.0" encoding="utf-8"?>
<Properties xmlns="http://schemas.openxmlformats.org/officeDocument/2006/extended-properties" xmlns:vt="http://schemas.openxmlformats.org/officeDocument/2006/docPropsVTypes">
  <Template/>
  <TotalTime>1360</TotalTime>
  <Words>1214</Words>
  <Application>Microsoft Office PowerPoint</Application>
  <PresentationFormat>On-screen Show (4:3)</PresentationFormat>
  <Paragraphs>226</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WPZ_Template(07)2003</vt:lpstr>
      <vt:lpstr>Bird Basics</vt:lpstr>
      <vt:lpstr>PowerPoint Presentation</vt:lpstr>
      <vt:lpstr>Bird Taxonomy</vt:lpstr>
      <vt:lpstr>Bird Taxonomy</vt:lpstr>
      <vt:lpstr>Bird Taxonomy</vt:lpstr>
      <vt:lpstr>Evolutionary History</vt:lpstr>
      <vt:lpstr>Evolutionary History</vt:lpstr>
      <vt:lpstr>Bird Characteristics</vt:lpstr>
      <vt:lpstr>Adaptations for Flight</vt:lpstr>
      <vt:lpstr>Importance of Feathers</vt:lpstr>
      <vt:lpstr>PowerPoint Presentation</vt:lpstr>
      <vt:lpstr>PowerPoint Presentation</vt:lpstr>
      <vt:lpstr>PowerPoint Presentation</vt:lpstr>
      <vt:lpstr>PowerPoint Presentation</vt:lpstr>
      <vt:lpstr>PowerPoint Presentation</vt:lpstr>
      <vt:lpstr>King penguins </vt:lpstr>
      <vt:lpstr>Mating Systems</vt:lpstr>
      <vt:lpstr>PowerPoint Presentation</vt:lpstr>
      <vt:lpstr>PowerPoint Presentation</vt:lpstr>
      <vt:lpstr>Parental Care</vt:lpstr>
      <vt:lpstr>PowerPoint Presentation</vt:lpstr>
      <vt:lpstr>Feeding Adaptations</vt:lpstr>
      <vt:lpstr>Feeding Diversity</vt:lpstr>
      <vt:lpstr>Habitats </vt:lpstr>
      <vt:lpstr>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www.zoo.org </vt:lpstr>
    </vt:vector>
  </TitlesOfParts>
  <Company>WPZ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dc:title>
  <dc:creator>Lori Veres</dc:creator>
  <cp:keywords>Woodland Park Zoo</cp:keywords>
  <cp:lastModifiedBy>John Loughlin</cp:lastModifiedBy>
  <cp:revision>113</cp:revision>
  <dcterms:created xsi:type="dcterms:W3CDTF">2011-10-25T22:37:29Z</dcterms:created>
  <dcterms:modified xsi:type="dcterms:W3CDTF">2014-03-26T22:33:01Z</dcterms:modified>
</cp:coreProperties>
</file>